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8" r:id="rId3"/>
    <p:sldId id="280" r:id="rId4"/>
    <p:sldId id="265" r:id="rId5"/>
    <p:sldId id="259" r:id="rId6"/>
    <p:sldId id="260" r:id="rId7"/>
    <p:sldId id="261" r:id="rId8"/>
    <p:sldId id="264" r:id="rId9"/>
    <p:sldId id="262" r:id="rId10"/>
    <p:sldId id="266" r:id="rId11"/>
    <p:sldId id="267" r:id="rId12"/>
    <p:sldId id="269" r:id="rId13"/>
    <p:sldId id="272" r:id="rId14"/>
    <p:sldId id="270" r:id="rId15"/>
    <p:sldId id="268" r:id="rId16"/>
    <p:sldId id="279" r:id="rId17"/>
    <p:sldId id="278" r:id="rId18"/>
    <p:sldId id="271" r:id="rId19"/>
    <p:sldId id="281" r:id="rId20"/>
    <p:sldId id="274" r:id="rId21"/>
    <p:sldId id="292" r:id="rId22"/>
    <p:sldId id="273" r:id="rId23"/>
    <p:sldId id="276" r:id="rId24"/>
    <p:sldId id="285" r:id="rId25"/>
    <p:sldId id="287" r:id="rId26"/>
    <p:sldId id="288" r:id="rId27"/>
    <p:sldId id="283" r:id="rId28"/>
    <p:sldId id="284" r:id="rId29"/>
    <p:sldId id="293" r:id="rId30"/>
    <p:sldId id="282" r:id="rId31"/>
    <p:sldId id="289" r:id="rId32"/>
    <p:sldId id="294"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yna çolak" initials="aç"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2531DC-FE4E-4EA4-AC3C-BC2E39564A09}" v="53" dt="2019-05-31T15:32:01.6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5" autoAdjust="0"/>
    <p:restoredTop sz="94660"/>
  </p:normalViewPr>
  <p:slideViewPr>
    <p:cSldViewPr snapToGrid="0">
      <p:cViewPr>
        <p:scale>
          <a:sx n="62" d="100"/>
          <a:sy n="62" d="100"/>
        </p:scale>
        <p:origin x="-816" y="-3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yna çolak" userId="98e78db539edab8f" providerId="LiveId" clId="{F02531DC-FE4E-4EA4-AC3C-BC2E39564A09}"/>
    <pc:docChg chg="custSel modSld">
      <pc:chgData name="aleyna çolak" userId="98e78db539edab8f" providerId="LiveId" clId="{F02531DC-FE4E-4EA4-AC3C-BC2E39564A09}" dt="2019-05-31T15:33:23.361" v="65" actId="1076"/>
      <pc:docMkLst>
        <pc:docMk/>
      </pc:docMkLst>
      <pc:sldChg chg="addSp delSp modSp setBg">
        <pc:chgData name="aleyna çolak" userId="98e78db539edab8f" providerId="LiveId" clId="{F02531DC-FE4E-4EA4-AC3C-BC2E39564A09}" dt="2019-05-31T15:33:23.361" v="65" actId="1076"/>
        <pc:sldMkLst>
          <pc:docMk/>
          <pc:sldMk cId="871852327" sldId="294"/>
        </pc:sldMkLst>
        <pc:spChg chg="mod">
          <ac:chgData name="aleyna çolak" userId="98e78db539edab8f" providerId="LiveId" clId="{F02531DC-FE4E-4EA4-AC3C-BC2E39564A09}" dt="2019-05-31T15:33:23.361" v="65" actId="1076"/>
          <ac:spMkLst>
            <pc:docMk/>
            <pc:sldMk cId="871852327" sldId="294"/>
            <ac:spMk id="2" creationId="{BE0D9A0F-D2F5-4F9D-A39C-011B94979DE6}"/>
          </ac:spMkLst>
        </pc:spChg>
        <pc:spChg chg="mod">
          <ac:chgData name="aleyna çolak" userId="98e78db539edab8f" providerId="LiveId" clId="{F02531DC-FE4E-4EA4-AC3C-BC2E39564A09}" dt="2019-05-31T15:32:10.410" v="60" actId="1076"/>
          <ac:spMkLst>
            <pc:docMk/>
            <pc:sldMk cId="871852327" sldId="294"/>
            <ac:spMk id="3" creationId="{68E11373-E45E-4021-88E5-9B2CCDC06746}"/>
          </ac:spMkLst>
        </pc:spChg>
        <pc:picChg chg="add del">
          <ac:chgData name="aleyna çolak" userId="98e78db539edab8f" providerId="LiveId" clId="{F02531DC-FE4E-4EA4-AC3C-BC2E39564A09}" dt="2019-05-31T15:31:02.455" v="1" actId="478"/>
          <ac:picMkLst>
            <pc:docMk/>
            <pc:sldMk cId="871852327" sldId="294"/>
            <ac:picMk id="4" creationId="{0BC843CC-EBAF-4F92-8CCB-9282F0F5DD7E}"/>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5-27T10:59:12.345" idx="1">
    <p:pos x="10" y="10"/>
    <p:text/>
    <p:extLst>
      <p:ext uri="{C676402C-5697-4E1C-873F-D02D1690AC5C}">
        <p15:threadingInfo xmlns:p15="http://schemas.microsoft.com/office/powerpoint/2012/main" timeZoneBias="-18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1.png"/><Relationship Id="rId4" Type="http://schemas.openxmlformats.org/officeDocument/2006/relationships/image" Target="../media/image32.svg"/></Relationships>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svg"/><Relationship Id="rId1" Type="http://schemas.openxmlformats.org/officeDocument/2006/relationships/image" Target="../media/image33.png"/><Relationship Id="rId6" Type="http://schemas.openxmlformats.org/officeDocument/2006/relationships/image" Target="../media/image42.svg"/><Relationship Id="rId5" Type="http://schemas.openxmlformats.org/officeDocument/2006/relationships/image" Target="../media/image35.png"/><Relationship Id="rId4" Type="http://schemas.openxmlformats.org/officeDocument/2006/relationships/image" Target="../media/image40.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svg"/><Relationship Id="rId1" Type="http://schemas.openxmlformats.org/officeDocument/2006/relationships/image" Target="../media/image36.png"/><Relationship Id="rId6" Type="http://schemas.openxmlformats.org/officeDocument/2006/relationships/image" Target="../media/image48.svg"/><Relationship Id="rId5" Type="http://schemas.openxmlformats.org/officeDocument/2006/relationships/image" Target="../media/image38.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24DEAF8-C119-458E-80A5-2BAEAAD7FE8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01386A3-9246-4599-B95D-0A9E88BC8872}">
      <dgm:prSet/>
      <dgm:spPr/>
      <dgm:t>
        <a:bodyPr/>
        <a:lstStyle/>
        <a:p>
          <a:pPr algn="just">
            <a:lnSpc>
              <a:spcPct val="100000"/>
            </a:lnSpc>
          </a:pPr>
          <a:r>
            <a:rPr lang="tr-TR" dirty="0"/>
            <a:t>Kirli yağmur suyunun direkt drenajla kanala sızmasını  engellemek;</a:t>
          </a:r>
          <a:endParaRPr lang="en-US" dirty="0"/>
        </a:p>
      </dgm:t>
    </dgm:pt>
    <dgm:pt modelId="{7BA51A9B-4A2A-48A0-ABBE-8D6E181E75DA}" type="parTrans" cxnId="{82FAE575-9E7D-482B-8519-27DE1B212EB9}">
      <dgm:prSet/>
      <dgm:spPr/>
      <dgm:t>
        <a:bodyPr/>
        <a:lstStyle/>
        <a:p>
          <a:endParaRPr lang="en-US"/>
        </a:p>
      </dgm:t>
    </dgm:pt>
    <dgm:pt modelId="{F6B4A3B6-FC31-4969-8F33-F721024A1F57}" type="sibTrans" cxnId="{82FAE575-9E7D-482B-8519-27DE1B212EB9}">
      <dgm:prSet/>
      <dgm:spPr/>
      <dgm:t>
        <a:bodyPr/>
        <a:lstStyle/>
        <a:p>
          <a:endParaRPr lang="en-US"/>
        </a:p>
      </dgm:t>
    </dgm:pt>
    <dgm:pt modelId="{044D48A5-E7E8-4486-BAC8-9F43E59554B8}">
      <dgm:prSet/>
      <dgm:spPr/>
      <dgm:t>
        <a:bodyPr/>
        <a:lstStyle/>
        <a:p>
          <a:pPr algn="just">
            <a:lnSpc>
              <a:spcPct val="100000"/>
            </a:lnSpc>
          </a:pPr>
          <a:r>
            <a:rPr lang="tr-TR" dirty="0"/>
            <a:t>Yüzey sularının </a:t>
          </a:r>
          <a:r>
            <a:rPr lang="tr-TR" dirty="0" err="1"/>
            <a:t>Gowanus</a:t>
          </a:r>
          <a:r>
            <a:rPr lang="tr-TR" dirty="0"/>
            <a:t> Kanalına girmesini engellemek;</a:t>
          </a:r>
          <a:endParaRPr lang="en-US" dirty="0"/>
        </a:p>
      </dgm:t>
    </dgm:pt>
    <dgm:pt modelId="{C435A21C-7AD0-4AF8-96F9-E30CDDB17002}" type="parTrans" cxnId="{AF3ADB36-9766-4843-9E13-E350A969459B}">
      <dgm:prSet/>
      <dgm:spPr/>
      <dgm:t>
        <a:bodyPr/>
        <a:lstStyle/>
        <a:p>
          <a:endParaRPr lang="en-US"/>
        </a:p>
      </dgm:t>
    </dgm:pt>
    <dgm:pt modelId="{3CBDE2A7-3ADB-4697-ACC5-9502DA1ECF90}" type="sibTrans" cxnId="{AF3ADB36-9766-4843-9E13-E350A969459B}">
      <dgm:prSet/>
      <dgm:spPr/>
      <dgm:t>
        <a:bodyPr/>
        <a:lstStyle/>
        <a:p>
          <a:endParaRPr lang="en-US"/>
        </a:p>
      </dgm:t>
    </dgm:pt>
    <dgm:pt modelId="{ED207DF6-5D41-4B64-B8B1-48F4D8674906}">
      <dgm:prSet/>
      <dgm:spPr/>
      <dgm:t>
        <a:bodyPr/>
        <a:lstStyle/>
        <a:p>
          <a:pPr algn="just">
            <a:lnSpc>
              <a:spcPct val="100000"/>
            </a:lnSpc>
          </a:pPr>
          <a:r>
            <a:rPr lang="tr-TR" dirty="0"/>
            <a:t>Bitkisel ıslah / arıtım yoluyla kirletici maddeleri temizlemek;</a:t>
          </a:r>
          <a:endParaRPr lang="en-US" dirty="0"/>
        </a:p>
      </dgm:t>
    </dgm:pt>
    <dgm:pt modelId="{9C18A64E-B8E4-4D27-9D15-B4134CE2685A}" type="parTrans" cxnId="{7B360B01-ACC6-4760-89E3-D06123F81471}">
      <dgm:prSet/>
      <dgm:spPr/>
      <dgm:t>
        <a:bodyPr/>
        <a:lstStyle/>
        <a:p>
          <a:endParaRPr lang="en-US"/>
        </a:p>
      </dgm:t>
    </dgm:pt>
    <dgm:pt modelId="{510D63BD-6CE1-4F38-BBE4-F63594B73EB0}" type="sibTrans" cxnId="{7B360B01-ACC6-4760-89E3-D06123F81471}">
      <dgm:prSet/>
      <dgm:spPr/>
      <dgm:t>
        <a:bodyPr/>
        <a:lstStyle/>
        <a:p>
          <a:endParaRPr lang="en-US"/>
        </a:p>
      </dgm:t>
    </dgm:pt>
    <dgm:pt modelId="{8CCBC035-56D9-43DA-9987-5DA40593B914}">
      <dgm:prSet/>
      <dgm:spPr/>
      <dgm:t>
        <a:bodyPr/>
        <a:lstStyle/>
        <a:p>
          <a:pPr algn="just">
            <a:lnSpc>
              <a:spcPct val="100000"/>
            </a:lnSpc>
          </a:pPr>
          <a:r>
            <a:rPr lang="tr-TR" dirty="0"/>
            <a:t>Yağmur suyunun toprak yoluyla filtrelenmesini teşvik ederek ve </a:t>
          </a:r>
          <a:r>
            <a:rPr lang="tr-TR" dirty="0" err="1"/>
            <a:t>Gowanus</a:t>
          </a:r>
          <a:r>
            <a:rPr lang="tr-TR" dirty="0"/>
            <a:t> kanalı setinin tutma ve muhafaza kapasitesini artırarak kanalizasyon ile sızacak yağmur suyunun miktarını azaltmak;</a:t>
          </a:r>
          <a:endParaRPr lang="en-US" dirty="0"/>
        </a:p>
      </dgm:t>
    </dgm:pt>
    <dgm:pt modelId="{55C18D21-0451-46CC-B8BB-D09DAD30FC9E}" type="sibTrans" cxnId="{440FC304-2307-484F-8D3D-9ABA2284B324}">
      <dgm:prSet/>
      <dgm:spPr/>
      <dgm:t>
        <a:bodyPr/>
        <a:lstStyle/>
        <a:p>
          <a:endParaRPr lang="en-US"/>
        </a:p>
      </dgm:t>
    </dgm:pt>
    <dgm:pt modelId="{2817DC90-01BD-4270-82F5-0F4F0CFF7BC9}" type="parTrans" cxnId="{440FC304-2307-484F-8D3D-9ABA2284B324}">
      <dgm:prSet/>
      <dgm:spPr/>
      <dgm:t>
        <a:bodyPr/>
        <a:lstStyle/>
        <a:p>
          <a:endParaRPr lang="en-US"/>
        </a:p>
      </dgm:t>
    </dgm:pt>
    <dgm:pt modelId="{6DCB0C9C-D5F8-43CA-9A2E-0FB82851107C}" type="pres">
      <dgm:prSet presAssocID="{324DEAF8-C119-458E-80A5-2BAEAAD7FE80}" presName="root" presStyleCnt="0">
        <dgm:presLayoutVars>
          <dgm:dir/>
          <dgm:resizeHandles val="exact"/>
        </dgm:presLayoutVars>
      </dgm:prSet>
      <dgm:spPr/>
      <dgm:t>
        <a:bodyPr/>
        <a:lstStyle/>
        <a:p>
          <a:endParaRPr lang="tr-TR"/>
        </a:p>
      </dgm:t>
    </dgm:pt>
    <dgm:pt modelId="{552C56E7-EA43-41FC-A005-0B9299F70DAE}" type="pres">
      <dgm:prSet presAssocID="{8CCBC035-56D9-43DA-9987-5DA40593B914}" presName="compNode" presStyleCnt="0"/>
      <dgm:spPr/>
    </dgm:pt>
    <dgm:pt modelId="{F080F21C-2443-4940-973B-BCEDBAACBB28}" type="pres">
      <dgm:prSet presAssocID="{8CCBC035-56D9-43DA-9987-5DA40593B914}" presName="bgRect" presStyleLbl="bgShp" presStyleIdx="0" presStyleCnt="4"/>
      <dgm:spPr>
        <a:solidFill>
          <a:schemeClr val="accent5"/>
        </a:solidFill>
      </dgm:spPr>
    </dgm:pt>
    <dgm:pt modelId="{6A724A39-5F67-475A-95E9-621ACF956940}" type="pres">
      <dgm:prSet presAssocID="{8CCBC035-56D9-43DA-9987-5DA40593B91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72D88829-59DE-4BE6-AB43-F275F7F32DA6}" type="pres">
      <dgm:prSet presAssocID="{8CCBC035-56D9-43DA-9987-5DA40593B914}" presName="spaceRect" presStyleCnt="0"/>
      <dgm:spPr/>
    </dgm:pt>
    <dgm:pt modelId="{AC87B23E-D52B-4310-9925-0BD2914223CC}" type="pres">
      <dgm:prSet presAssocID="{8CCBC035-56D9-43DA-9987-5DA40593B914}" presName="parTx" presStyleLbl="revTx" presStyleIdx="0" presStyleCnt="4">
        <dgm:presLayoutVars>
          <dgm:chMax val="0"/>
          <dgm:chPref val="0"/>
        </dgm:presLayoutVars>
      </dgm:prSet>
      <dgm:spPr/>
      <dgm:t>
        <a:bodyPr/>
        <a:lstStyle/>
        <a:p>
          <a:endParaRPr lang="tr-TR"/>
        </a:p>
      </dgm:t>
    </dgm:pt>
    <dgm:pt modelId="{7297FCB2-3ACA-479D-BB12-40B0D3895B9D}" type="pres">
      <dgm:prSet presAssocID="{55C18D21-0451-46CC-B8BB-D09DAD30FC9E}" presName="sibTrans" presStyleCnt="0"/>
      <dgm:spPr/>
    </dgm:pt>
    <dgm:pt modelId="{8ED9040A-75B9-4E56-BC71-8F09FCC5703D}" type="pres">
      <dgm:prSet presAssocID="{101386A3-9246-4599-B95D-0A9E88BC8872}" presName="compNode" presStyleCnt="0"/>
      <dgm:spPr/>
    </dgm:pt>
    <dgm:pt modelId="{BD8862D5-2933-40C6-82F5-D873EAC61099}" type="pres">
      <dgm:prSet presAssocID="{101386A3-9246-4599-B95D-0A9E88BC8872}" presName="bgRect" presStyleLbl="bgShp" presStyleIdx="1" presStyleCnt="4"/>
      <dgm:spPr>
        <a:solidFill>
          <a:schemeClr val="accent1">
            <a:lumMod val="75000"/>
          </a:schemeClr>
        </a:solidFill>
      </dgm:spPr>
    </dgm:pt>
    <dgm:pt modelId="{B1DF2334-3A19-447E-9859-0F3E61ADB65D}" type="pres">
      <dgm:prSet presAssocID="{101386A3-9246-4599-B95D-0A9E88BC88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 Chime"/>
        </a:ext>
      </dgm:extLst>
    </dgm:pt>
    <dgm:pt modelId="{62E7A37C-EAA1-4960-8C49-7B8244E4A0BA}" type="pres">
      <dgm:prSet presAssocID="{101386A3-9246-4599-B95D-0A9E88BC8872}" presName="spaceRect" presStyleCnt="0"/>
      <dgm:spPr/>
    </dgm:pt>
    <dgm:pt modelId="{25A6EF0A-6B4F-4073-87EA-EB406D4B1366}" type="pres">
      <dgm:prSet presAssocID="{101386A3-9246-4599-B95D-0A9E88BC8872}" presName="parTx" presStyleLbl="revTx" presStyleIdx="1" presStyleCnt="4">
        <dgm:presLayoutVars>
          <dgm:chMax val="0"/>
          <dgm:chPref val="0"/>
        </dgm:presLayoutVars>
      </dgm:prSet>
      <dgm:spPr/>
      <dgm:t>
        <a:bodyPr/>
        <a:lstStyle/>
        <a:p>
          <a:endParaRPr lang="tr-TR"/>
        </a:p>
      </dgm:t>
    </dgm:pt>
    <dgm:pt modelId="{424F5605-C1D8-4B2C-94AF-8A42048EAB66}" type="pres">
      <dgm:prSet presAssocID="{F6B4A3B6-FC31-4969-8F33-F721024A1F57}" presName="sibTrans" presStyleCnt="0"/>
      <dgm:spPr/>
    </dgm:pt>
    <dgm:pt modelId="{38947D1F-64C6-49CF-8E76-A290F326BDF2}" type="pres">
      <dgm:prSet presAssocID="{044D48A5-E7E8-4486-BAC8-9F43E59554B8}" presName="compNode" presStyleCnt="0"/>
      <dgm:spPr/>
    </dgm:pt>
    <dgm:pt modelId="{D281A439-2864-47DB-93DD-1509DE2DAB62}" type="pres">
      <dgm:prSet presAssocID="{044D48A5-E7E8-4486-BAC8-9F43E59554B8}" presName="bgRect" presStyleLbl="bgShp" presStyleIdx="2" presStyleCnt="4"/>
      <dgm:spPr>
        <a:solidFill>
          <a:schemeClr val="accent3"/>
        </a:solidFill>
      </dgm:spPr>
    </dgm:pt>
    <dgm:pt modelId="{8B3A9FB5-AD88-4F62-B31A-0E70CF730BDA}" type="pres">
      <dgm:prSet presAssocID="{044D48A5-E7E8-4486-BAC8-9F43E59554B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apes"/>
        </a:ext>
      </dgm:extLst>
    </dgm:pt>
    <dgm:pt modelId="{4DA97CDE-0CCF-4A9D-90CA-A4B151D41CB5}" type="pres">
      <dgm:prSet presAssocID="{044D48A5-E7E8-4486-BAC8-9F43E59554B8}" presName="spaceRect" presStyleCnt="0"/>
      <dgm:spPr/>
    </dgm:pt>
    <dgm:pt modelId="{3D2E29CE-9DDF-4CA5-B561-0BBFCA5F832C}" type="pres">
      <dgm:prSet presAssocID="{044D48A5-E7E8-4486-BAC8-9F43E59554B8}" presName="parTx" presStyleLbl="revTx" presStyleIdx="2" presStyleCnt="4">
        <dgm:presLayoutVars>
          <dgm:chMax val="0"/>
          <dgm:chPref val="0"/>
        </dgm:presLayoutVars>
      </dgm:prSet>
      <dgm:spPr/>
      <dgm:t>
        <a:bodyPr/>
        <a:lstStyle/>
        <a:p>
          <a:endParaRPr lang="tr-TR"/>
        </a:p>
      </dgm:t>
    </dgm:pt>
    <dgm:pt modelId="{2A00656C-E996-4717-820A-E8A66D32455F}" type="pres">
      <dgm:prSet presAssocID="{3CBDE2A7-3ADB-4697-ACC5-9502DA1ECF90}" presName="sibTrans" presStyleCnt="0"/>
      <dgm:spPr/>
    </dgm:pt>
    <dgm:pt modelId="{D93C0C55-7E7C-4369-94B6-AD5F06147569}" type="pres">
      <dgm:prSet presAssocID="{ED207DF6-5D41-4B64-B8B1-48F4D8674906}" presName="compNode" presStyleCnt="0"/>
      <dgm:spPr/>
    </dgm:pt>
    <dgm:pt modelId="{54DC6492-0ED8-42A6-9D7F-3776177B946D}" type="pres">
      <dgm:prSet presAssocID="{ED207DF6-5D41-4B64-B8B1-48F4D8674906}" presName="bgRect" presStyleLbl="bgShp" presStyleIdx="3" presStyleCnt="4" custLinFactNeighborX="-2915" custLinFactNeighborY="86773"/>
      <dgm:spPr/>
    </dgm:pt>
    <dgm:pt modelId="{4F4C8094-68A4-4D06-9CF2-3C4AF1269EA7}" type="pres">
      <dgm:prSet presAssocID="{ED207DF6-5D41-4B64-B8B1-48F4D86749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4F0F5235-8DE3-4AD4-833C-800FFAC7CC8E}" type="pres">
      <dgm:prSet presAssocID="{ED207DF6-5D41-4B64-B8B1-48F4D8674906}" presName="spaceRect" presStyleCnt="0"/>
      <dgm:spPr/>
    </dgm:pt>
    <dgm:pt modelId="{E1A2B82A-8077-4096-8049-8A603ED55B28}" type="pres">
      <dgm:prSet presAssocID="{ED207DF6-5D41-4B64-B8B1-48F4D8674906}" presName="parTx" presStyleLbl="revTx" presStyleIdx="3" presStyleCnt="4">
        <dgm:presLayoutVars>
          <dgm:chMax val="0"/>
          <dgm:chPref val="0"/>
        </dgm:presLayoutVars>
      </dgm:prSet>
      <dgm:spPr/>
      <dgm:t>
        <a:bodyPr/>
        <a:lstStyle/>
        <a:p>
          <a:endParaRPr lang="tr-TR"/>
        </a:p>
      </dgm:t>
    </dgm:pt>
  </dgm:ptLst>
  <dgm:cxnLst>
    <dgm:cxn modelId="{82FAE575-9E7D-482B-8519-27DE1B212EB9}" srcId="{324DEAF8-C119-458E-80A5-2BAEAAD7FE80}" destId="{101386A3-9246-4599-B95D-0A9E88BC8872}" srcOrd="1" destOrd="0" parTransId="{7BA51A9B-4A2A-48A0-ABBE-8D6E181E75DA}" sibTransId="{F6B4A3B6-FC31-4969-8F33-F721024A1F57}"/>
    <dgm:cxn modelId="{3C41A4B5-E62D-494B-AF33-0B6375CFF203}" type="presOf" srcId="{ED207DF6-5D41-4B64-B8B1-48F4D8674906}" destId="{E1A2B82A-8077-4096-8049-8A603ED55B28}" srcOrd="0" destOrd="0" presId="urn:microsoft.com/office/officeart/2018/2/layout/IconVerticalSolidList"/>
    <dgm:cxn modelId="{C4152F5F-A791-4C33-906A-16FD90D8AC28}" type="presOf" srcId="{044D48A5-E7E8-4486-BAC8-9F43E59554B8}" destId="{3D2E29CE-9DDF-4CA5-B561-0BBFCA5F832C}" srcOrd="0" destOrd="0" presId="urn:microsoft.com/office/officeart/2018/2/layout/IconVerticalSolidList"/>
    <dgm:cxn modelId="{0F991586-D00D-4D09-BE1E-21B9AAA605F6}" type="presOf" srcId="{101386A3-9246-4599-B95D-0A9E88BC8872}" destId="{25A6EF0A-6B4F-4073-87EA-EB406D4B1366}" srcOrd="0" destOrd="0" presId="urn:microsoft.com/office/officeart/2018/2/layout/IconVerticalSolidList"/>
    <dgm:cxn modelId="{A463FE20-DA45-498C-82B9-8AB9EFCD247C}" type="presOf" srcId="{324DEAF8-C119-458E-80A5-2BAEAAD7FE80}" destId="{6DCB0C9C-D5F8-43CA-9A2E-0FB82851107C}" srcOrd="0" destOrd="0" presId="urn:microsoft.com/office/officeart/2018/2/layout/IconVerticalSolidList"/>
    <dgm:cxn modelId="{7B360B01-ACC6-4760-89E3-D06123F81471}" srcId="{324DEAF8-C119-458E-80A5-2BAEAAD7FE80}" destId="{ED207DF6-5D41-4B64-B8B1-48F4D8674906}" srcOrd="3" destOrd="0" parTransId="{9C18A64E-B8E4-4D27-9D15-B4134CE2685A}" sibTransId="{510D63BD-6CE1-4F38-BBE4-F63594B73EB0}"/>
    <dgm:cxn modelId="{440FC304-2307-484F-8D3D-9ABA2284B324}" srcId="{324DEAF8-C119-458E-80A5-2BAEAAD7FE80}" destId="{8CCBC035-56D9-43DA-9987-5DA40593B914}" srcOrd="0" destOrd="0" parTransId="{2817DC90-01BD-4270-82F5-0F4F0CFF7BC9}" sibTransId="{55C18D21-0451-46CC-B8BB-D09DAD30FC9E}"/>
    <dgm:cxn modelId="{53E3E7FD-D445-412F-8529-FB93DDE7A00E}" type="presOf" srcId="{8CCBC035-56D9-43DA-9987-5DA40593B914}" destId="{AC87B23E-D52B-4310-9925-0BD2914223CC}" srcOrd="0" destOrd="0" presId="urn:microsoft.com/office/officeart/2018/2/layout/IconVerticalSolidList"/>
    <dgm:cxn modelId="{AF3ADB36-9766-4843-9E13-E350A969459B}" srcId="{324DEAF8-C119-458E-80A5-2BAEAAD7FE80}" destId="{044D48A5-E7E8-4486-BAC8-9F43E59554B8}" srcOrd="2" destOrd="0" parTransId="{C435A21C-7AD0-4AF8-96F9-E30CDDB17002}" sibTransId="{3CBDE2A7-3ADB-4697-ACC5-9502DA1ECF90}"/>
    <dgm:cxn modelId="{37065E55-5A27-48D4-A583-85647366ABBB}" type="presParOf" srcId="{6DCB0C9C-D5F8-43CA-9A2E-0FB82851107C}" destId="{552C56E7-EA43-41FC-A005-0B9299F70DAE}" srcOrd="0" destOrd="0" presId="urn:microsoft.com/office/officeart/2018/2/layout/IconVerticalSolidList"/>
    <dgm:cxn modelId="{6034E74E-F5E1-493B-A2D1-868750325EB0}" type="presParOf" srcId="{552C56E7-EA43-41FC-A005-0B9299F70DAE}" destId="{F080F21C-2443-4940-973B-BCEDBAACBB28}" srcOrd="0" destOrd="0" presId="urn:microsoft.com/office/officeart/2018/2/layout/IconVerticalSolidList"/>
    <dgm:cxn modelId="{D5D104D6-D6BD-4631-B0FE-9F2EEB31D50F}" type="presParOf" srcId="{552C56E7-EA43-41FC-A005-0B9299F70DAE}" destId="{6A724A39-5F67-475A-95E9-621ACF956940}" srcOrd="1" destOrd="0" presId="urn:microsoft.com/office/officeart/2018/2/layout/IconVerticalSolidList"/>
    <dgm:cxn modelId="{51F2CD0B-A61D-47C1-85E2-B9E39460C419}" type="presParOf" srcId="{552C56E7-EA43-41FC-A005-0B9299F70DAE}" destId="{72D88829-59DE-4BE6-AB43-F275F7F32DA6}" srcOrd="2" destOrd="0" presId="urn:microsoft.com/office/officeart/2018/2/layout/IconVerticalSolidList"/>
    <dgm:cxn modelId="{C92B99D5-FF88-4E44-A6E9-04E2B98E8CA8}" type="presParOf" srcId="{552C56E7-EA43-41FC-A005-0B9299F70DAE}" destId="{AC87B23E-D52B-4310-9925-0BD2914223CC}" srcOrd="3" destOrd="0" presId="urn:microsoft.com/office/officeart/2018/2/layout/IconVerticalSolidList"/>
    <dgm:cxn modelId="{62D9E6D4-8504-473B-AB77-6B1D0F97DE8E}" type="presParOf" srcId="{6DCB0C9C-D5F8-43CA-9A2E-0FB82851107C}" destId="{7297FCB2-3ACA-479D-BB12-40B0D3895B9D}" srcOrd="1" destOrd="0" presId="urn:microsoft.com/office/officeart/2018/2/layout/IconVerticalSolidList"/>
    <dgm:cxn modelId="{88C1955F-6CCE-4FDE-9E6F-324F5BDF12EE}" type="presParOf" srcId="{6DCB0C9C-D5F8-43CA-9A2E-0FB82851107C}" destId="{8ED9040A-75B9-4E56-BC71-8F09FCC5703D}" srcOrd="2" destOrd="0" presId="urn:microsoft.com/office/officeart/2018/2/layout/IconVerticalSolidList"/>
    <dgm:cxn modelId="{FDECBF1C-9E39-447A-99C9-A5D43984EDC7}" type="presParOf" srcId="{8ED9040A-75B9-4E56-BC71-8F09FCC5703D}" destId="{BD8862D5-2933-40C6-82F5-D873EAC61099}" srcOrd="0" destOrd="0" presId="urn:microsoft.com/office/officeart/2018/2/layout/IconVerticalSolidList"/>
    <dgm:cxn modelId="{29FFD0B0-B125-48A3-9B30-42692932DA9D}" type="presParOf" srcId="{8ED9040A-75B9-4E56-BC71-8F09FCC5703D}" destId="{B1DF2334-3A19-447E-9859-0F3E61ADB65D}" srcOrd="1" destOrd="0" presId="urn:microsoft.com/office/officeart/2018/2/layout/IconVerticalSolidList"/>
    <dgm:cxn modelId="{B75A66A1-6D7F-4BCD-A383-BFDA7A37F6CD}" type="presParOf" srcId="{8ED9040A-75B9-4E56-BC71-8F09FCC5703D}" destId="{62E7A37C-EAA1-4960-8C49-7B8244E4A0BA}" srcOrd="2" destOrd="0" presId="urn:microsoft.com/office/officeart/2018/2/layout/IconVerticalSolidList"/>
    <dgm:cxn modelId="{10EFC3CB-0A96-47C0-BB99-EECE0763E4BB}" type="presParOf" srcId="{8ED9040A-75B9-4E56-BC71-8F09FCC5703D}" destId="{25A6EF0A-6B4F-4073-87EA-EB406D4B1366}" srcOrd="3" destOrd="0" presId="urn:microsoft.com/office/officeart/2018/2/layout/IconVerticalSolidList"/>
    <dgm:cxn modelId="{03A179CD-B346-40CF-BBEF-DEEE3A021475}" type="presParOf" srcId="{6DCB0C9C-D5F8-43CA-9A2E-0FB82851107C}" destId="{424F5605-C1D8-4B2C-94AF-8A42048EAB66}" srcOrd="3" destOrd="0" presId="urn:microsoft.com/office/officeart/2018/2/layout/IconVerticalSolidList"/>
    <dgm:cxn modelId="{AB3D99EA-15DE-4D96-A13A-A3A6C76A84C4}" type="presParOf" srcId="{6DCB0C9C-D5F8-43CA-9A2E-0FB82851107C}" destId="{38947D1F-64C6-49CF-8E76-A290F326BDF2}" srcOrd="4" destOrd="0" presId="urn:microsoft.com/office/officeart/2018/2/layout/IconVerticalSolidList"/>
    <dgm:cxn modelId="{F1BA696B-3C6F-4565-8C55-74185ABD55EE}" type="presParOf" srcId="{38947D1F-64C6-49CF-8E76-A290F326BDF2}" destId="{D281A439-2864-47DB-93DD-1509DE2DAB62}" srcOrd="0" destOrd="0" presId="urn:microsoft.com/office/officeart/2018/2/layout/IconVerticalSolidList"/>
    <dgm:cxn modelId="{7264FA3B-A2DF-46B8-B306-4783F67CC421}" type="presParOf" srcId="{38947D1F-64C6-49CF-8E76-A290F326BDF2}" destId="{8B3A9FB5-AD88-4F62-B31A-0E70CF730BDA}" srcOrd="1" destOrd="0" presId="urn:microsoft.com/office/officeart/2018/2/layout/IconVerticalSolidList"/>
    <dgm:cxn modelId="{150240DE-C556-46AF-AF65-5BF59F00F84B}" type="presParOf" srcId="{38947D1F-64C6-49CF-8E76-A290F326BDF2}" destId="{4DA97CDE-0CCF-4A9D-90CA-A4B151D41CB5}" srcOrd="2" destOrd="0" presId="urn:microsoft.com/office/officeart/2018/2/layout/IconVerticalSolidList"/>
    <dgm:cxn modelId="{7CCA1A3B-359D-4CE3-8E0E-20FF026F22F4}" type="presParOf" srcId="{38947D1F-64C6-49CF-8E76-A290F326BDF2}" destId="{3D2E29CE-9DDF-4CA5-B561-0BBFCA5F832C}" srcOrd="3" destOrd="0" presId="urn:microsoft.com/office/officeart/2018/2/layout/IconVerticalSolidList"/>
    <dgm:cxn modelId="{EE2CAF52-2A83-4772-AD4F-CA36F3780400}" type="presParOf" srcId="{6DCB0C9C-D5F8-43CA-9A2E-0FB82851107C}" destId="{2A00656C-E996-4717-820A-E8A66D32455F}" srcOrd="5" destOrd="0" presId="urn:microsoft.com/office/officeart/2018/2/layout/IconVerticalSolidList"/>
    <dgm:cxn modelId="{F83A6CB5-83C7-4191-B6FF-34D45F12E560}" type="presParOf" srcId="{6DCB0C9C-D5F8-43CA-9A2E-0FB82851107C}" destId="{D93C0C55-7E7C-4369-94B6-AD5F06147569}" srcOrd="6" destOrd="0" presId="urn:microsoft.com/office/officeart/2018/2/layout/IconVerticalSolidList"/>
    <dgm:cxn modelId="{ED71267E-9729-4380-BD5A-EC012F280148}" type="presParOf" srcId="{D93C0C55-7E7C-4369-94B6-AD5F06147569}" destId="{54DC6492-0ED8-42A6-9D7F-3776177B946D}" srcOrd="0" destOrd="0" presId="urn:microsoft.com/office/officeart/2018/2/layout/IconVerticalSolidList"/>
    <dgm:cxn modelId="{A0A99AC6-D05C-4D4E-BD51-E59CCC4DA3B7}" type="presParOf" srcId="{D93C0C55-7E7C-4369-94B6-AD5F06147569}" destId="{4F4C8094-68A4-4D06-9CF2-3C4AF1269EA7}" srcOrd="1" destOrd="0" presId="urn:microsoft.com/office/officeart/2018/2/layout/IconVerticalSolidList"/>
    <dgm:cxn modelId="{2088790B-5B2A-4F1B-87A2-E1A7BC1D1103}" type="presParOf" srcId="{D93C0C55-7E7C-4369-94B6-AD5F06147569}" destId="{4F0F5235-8DE3-4AD4-833C-800FFAC7CC8E}" srcOrd="2" destOrd="0" presId="urn:microsoft.com/office/officeart/2018/2/layout/IconVerticalSolidList"/>
    <dgm:cxn modelId="{124D9253-4620-4A1B-B226-4D33C5A8F78A}" type="presParOf" srcId="{D93C0C55-7E7C-4369-94B6-AD5F06147569}" destId="{E1A2B82A-8077-4096-8049-8A603ED55B28}"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BEB1DEB-6310-423A-ADA7-99BD981CB15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68263F1-584E-42E8-9054-37AD69B45EAB}">
      <dgm:prSet/>
      <dgm:spPr/>
      <dgm:t>
        <a:bodyPr/>
        <a:lstStyle/>
        <a:p>
          <a:pPr algn="just"/>
          <a:r>
            <a:rPr lang="tr-TR" dirty="0" err="1"/>
            <a:t>Sponge</a:t>
          </a:r>
          <a:r>
            <a:rPr lang="tr-TR" dirty="0"/>
            <a:t> Park Sisteminin yağmur suyu miktarı ile kirletici miktarı izlenerek, performansının ölçülmesi için EPA ile bir Kalite Güvence Proje Planı geliştirmek. Gelecek yeşil altyapı projelerini teşvik etmek ve geliştirmek, kamuya açık bir kaynak oluşturmak;</a:t>
          </a:r>
          <a:endParaRPr lang="en-US" dirty="0"/>
        </a:p>
      </dgm:t>
    </dgm:pt>
    <dgm:pt modelId="{7731A6CC-6337-45C6-9E1C-2156CE72ECF8}" type="parTrans" cxnId="{5CAD9339-D386-40FC-9D27-351AEA2A7C9C}">
      <dgm:prSet/>
      <dgm:spPr/>
      <dgm:t>
        <a:bodyPr/>
        <a:lstStyle/>
        <a:p>
          <a:endParaRPr lang="en-US"/>
        </a:p>
      </dgm:t>
    </dgm:pt>
    <dgm:pt modelId="{B030CDED-AC82-427B-9AEE-C0E3D71BE1C7}" type="sibTrans" cxnId="{5CAD9339-D386-40FC-9D27-351AEA2A7C9C}">
      <dgm:prSet/>
      <dgm:spPr/>
      <dgm:t>
        <a:bodyPr/>
        <a:lstStyle/>
        <a:p>
          <a:endParaRPr lang="en-US"/>
        </a:p>
      </dgm:t>
    </dgm:pt>
    <dgm:pt modelId="{B343D7F2-5076-421F-BA73-49E421065ADA}">
      <dgm:prSet/>
      <dgm:spPr/>
      <dgm:t>
        <a:bodyPr/>
        <a:lstStyle/>
        <a:p>
          <a:pPr algn="just"/>
          <a:r>
            <a:rPr lang="tr-TR" dirty="0"/>
            <a:t>Kanalizasyon altyapısına yapılan baskıyı azaltmak;</a:t>
          </a:r>
          <a:endParaRPr lang="en-US" dirty="0"/>
        </a:p>
      </dgm:t>
    </dgm:pt>
    <dgm:pt modelId="{A0BE3BC7-DC06-4937-8CD2-9DC3E6916E3A}" type="parTrans" cxnId="{6BF881B1-04D2-4472-9AC0-6A103AB1FA00}">
      <dgm:prSet/>
      <dgm:spPr/>
      <dgm:t>
        <a:bodyPr/>
        <a:lstStyle/>
        <a:p>
          <a:endParaRPr lang="en-US"/>
        </a:p>
      </dgm:t>
    </dgm:pt>
    <dgm:pt modelId="{865D1982-AD5E-4648-98E9-794FD6BF00A7}" type="sibTrans" cxnId="{6BF881B1-04D2-4472-9AC0-6A103AB1FA00}">
      <dgm:prSet/>
      <dgm:spPr/>
      <dgm:t>
        <a:bodyPr/>
        <a:lstStyle/>
        <a:p>
          <a:endParaRPr lang="en-US"/>
        </a:p>
      </dgm:t>
    </dgm:pt>
    <dgm:pt modelId="{AE3EB608-B698-49CC-B862-78ED45340C41}">
      <dgm:prSet/>
      <dgm:spPr/>
      <dgm:t>
        <a:bodyPr/>
        <a:lstStyle/>
        <a:p>
          <a:pPr algn="just"/>
          <a:r>
            <a:rPr lang="tr-TR" dirty="0"/>
            <a:t>Etkin toplumsal katılım ile ekolojik yönetimi teşvik etmek ve çevre farkındalığını artırmak;</a:t>
          </a:r>
          <a:endParaRPr lang="en-US" dirty="0"/>
        </a:p>
      </dgm:t>
    </dgm:pt>
    <dgm:pt modelId="{B4CD9DEE-A447-4B56-9669-E4D8F69BE95F}" type="parTrans" cxnId="{7128B22E-51B0-4ACB-A34E-C1A042D309CD}">
      <dgm:prSet/>
      <dgm:spPr/>
      <dgm:t>
        <a:bodyPr/>
        <a:lstStyle/>
        <a:p>
          <a:endParaRPr lang="en-US"/>
        </a:p>
      </dgm:t>
    </dgm:pt>
    <dgm:pt modelId="{19B8BFA5-C20B-41B8-A6E5-780805E6E115}" type="sibTrans" cxnId="{7128B22E-51B0-4ACB-A34E-C1A042D309CD}">
      <dgm:prSet/>
      <dgm:spPr/>
      <dgm:t>
        <a:bodyPr/>
        <a:lstStyle/>
        <a:p>
          <a:endParaRPr lang="en-US"/>
        </a:p>
      </dgm:t>
    </dgm:pt>
    <dgm:pt modelId="{29DB428B-BE27-4188-94FA-433B9B850B3E}" type="pres">
      <dgm:prSet presAssocID="{FBEB1DEB-6310-423A-ADA7-99BD981CB159}" presName="root" presStyleCnt="0">
        <dgm:presLayoutVars>
          <dgm:dir/>
          <dgm:resizeHandles val="exact"/>
        </dgm:presLayoutVars>
      </dgm:prSet>
      <dgm:spPr/>
      <dgm:t>
        <a:bodyPr/>
        <a:lstStyle/>
        <a:p>
          <a:endParaRPr lang="tr-TR"/>
        </a:p>
      </dgm:t>
    </dgm:pt>
    <dgm:pt modelId="{2387B5CB-F7C2-4531-8142-04D1794E0EA2}" type="pres">
      <dgm:prSet presAssocID="{C68263F1-584E-42E8-9054-37AD69B45EAB}" presName="compNode" presStyleCnt="0"/>
      <dgm:spPr/>
    </dgm:pt>
    <dgm:pt modelId="{5847CA84-97EE-475E-98FE-EE8AEB9AA685}" type="pres">
      <dgm:prSet presAssocID="{C68263F1-584E-42E8-9054-37AD69B45EAB}" presName="bgRect" presStyleLbl="bgShp" presStyleIdx="0" presStyleCnt="3"/>
      <dgm:spPr/>
    </dgm:pt>
    <dgm:pt modelId="{33A20F3A-9975-4C63-8479-BDE2857806A7}" type="pres">
      <dgm:prSet presAssocID="{C68263F1-584E-42E8-9054-37AD69B45E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8039AF8B-659D-4F4D-8137-D32BEF86C724}" type="pres">
      <dgm:prSet presAssocID="{C68263F1-584E-42E8-9054-37AD69B45EAB}" presName="spaceRect" presStyleCnt="0"/>
      <dgm:spPr/>
    </dgm:pt>
    <dgm:pt modelId="{C358C34E-F08D-4848-92B9-F16F34639E49}" type="pres">
      <dgm:prSet presAssocID="{C68263F1-584E-42E8-9054-37AD69B45EAB}" presName="parTx" presStyleLbl="revTx" presStyleIdx="0" presStyleCnt="3">
        <dgm:presLayoutVars>
          <dgm:chMax val="0"/>
          <dgm:chPref val="0"/>
        </dgm:presLayoutVars>
      </dgm:prSet>
      <dgm:spPr/>
      <dgm:t>
        <a:bodyPr/>
        <a:lstStyle/>
        <a:p>
          <a:endParaRPr lang="tr-TR"/>
        </a:p>
      </dgm:t>
    </dgm:pt>
    <dgm:pt modelId="{9631D334-F877-452F-9E22-AB661C90D525}" type="pres">
      <dgm:prSet presAssocID="{B030CDED-AC82-427B-9AEE-C0E3D71BE1C7}" presName="sibTrans" presStyleCnt="0"/>
      <dgm:spPr/>
    </dgm:pt>
    <dgm:pt modelId="{BCFF71BF-7F49-4711-9A5E-D293AAC37CC1}" type="pres">
      <dgm:prSet presAssocID="{B343D7F2-5076-421F-BA73-49E421065ADA}" presName="compNode" presStyleCnt="0"/>
      <dgm:spPr/>
    </dgm:pt>
    <dgm:pt modelId="{517CB37F-2E04-47BD-968C-A2720ABE57F0}" type="pres">
      <dgm:prSet presAssocID="{B343D7F2-5076-421F-BA73-49E421065ADA}" presName="bgRect" presStyleLbl="bgShp" presStyleIdx="1" presStyleCnt="3"/>
      <dgm:spPr/>
    </dgm:pt>
    <dgm:pt modelId="{51CC5A3A-5F7F-481D-94B2-0D992DEFD071}" type="pres">
      <dgm:prSet presAssocID="{B343D7F2-5076-421F-BA73-49E421065A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nk"/>
        </a:ext>
      </dgm:extLst>
    </dgm:pt>
    <dgm:pt modelId="{F69BC022-649F-4068-A777-F61E84A5D15D}" type="pres">
      <dgm:prSet presAssocID="{B343D7F2-5076-421F-BA73-49E421065ADA}" presName="spaceRect" presStyleCnt="0"/>
      <dgm:spPr/>
    </dgm:pt>
    <dgm:pt modelId="{E663FD5C-8D8E-40EF-9FC7-962668359A02}" type="pres">
      <dgm:prSet presAssocID="{B343D7F2-5076-421F-BA73-49E421065ADA}" presName="parTx" presStyleLbl="revTx" presStyleIdx="1" presStyleCnt="3">
        <dgm:presLayoutVars>
          <dgm:chMax val="0"/>
          <dgm:chPref val="0"/>
        </dgm:presLayoutVars>
      </dgm:prSet>
      <dgm:spPr/>
      <dgm:t>
        <a:bodyPr/>
        <a:lstStyle/>
        <a:p>
          <a:endParaRPr lang="tr-TR"/>
        </a:p>
      </dgm:t>
    </dgm:pt>
    <dgm:pt modelId="{A4CFCBD5-FC87-4874-B97E-D3D9F258DDAA}" type="pres">
      <dgm:prSet presAssocID="{865D1982-AD5E-4648-98E9-794FD6BF00A7}" presName="sibTrans" presStyleCnt="0"/>
      <dgm:spPr/>
    </dgm:pt>
    <dgm:pt modelId="{AA2C55B6-7A57-4CD6-874E-6D2C27F34BAA}" type="pres">
      <dgm:prSet presAssocID="{AE3EB608-B698-49CC-B862-78ED45340C41}" presName="compNode" presStyleCnt="0"/>
      <dgm:spPr/>
    </dgm:pt>
    <dgm:pt modelId="{C3CB24DE-0433-4650-9EDF-303665C63022}" type="pres">
      <dgm:prSet presAssocID="{AE3EB608-B698-49CC-B862-78ED45340C41}" presName="bgRect" presStyleLbl="bgShp" presStyleIdx="2" presStyleCnt="3"/>
      <dgm:spPr/>
    </dgm:pt>
    <dgm:pt modelId="{C70C28DE-B1A5-4C51-961E-411EA5AF91F6}" type="pres">
      <dgm:prSet presAssocID="{AE3EB608-B698-49CC-B862-78ED45340C4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75BCBBF4-BA10-4B4B-A081-80B2E8951C0F}" type="pres">
      <dgm:prSet presAssocID="{AE3EB608-B698-49CC-B862-78ED45340C41}" presName="spaceRect" presStyleCnt="0"/>
      <dgm:spPr/>
    </dgm:pt>
    <dgm:pt modelId="{53813254-CF2C-4F32-95DE-5FF4A1E8B9D9}" type="pres">
      <dgm:prSet presAssocID="{AE3EB608-B698-49CC-B862-78ED45340C41}" presName="parTx" presStyleLbl="revTx" presStyleIdx="2" presStyleCnt="3">
        <dgm:presLayoutVars>
          <dgm:chMax val="0"/>
          <dgm:chPref val="0"/>
        </dgm:presLayoutVars>
      </dgm:prSet>
      <dgm:spPr/>
      <dgm:t>
        <a:bodyPr/>
        <a:lstStyle/>
        <a:p>
          <a:endParaRPr lang="tr-TR"/>
        </a:p>
      </dgm:t>
    </dgm:pt>
  </dgm:ptLst>
  <dgm:cxnLst>
    <dgm:cxn modelId="{66606F14-77DC-43D5-A858-562A65B8A5C5}" type="presOf" srcId="{FBEB1DEB-6310-423A-ADA7-99BD981CB159}" destId="{29DB428B-BE27-4188-94FA-433B9B850B3E}" srcOrd="0" destOrd="0" presId="urn:microsoft.com/office/officeart/2018/2/layout/IconVerticalSolidList"/>
    <dgm:cxn modelId="{6BF881B1-04D2-4472-9AC0-6A103AB1FA00}" srcId="{FBEB1DEB-6310-423A-ADA7-99BD981CB159}" destId="{B343D7F2-5076-421F-BA73-49E421065ADA}" srcOrd="1" destOrd="0" parTransId="{A0BE3BC7-DC06-4937-8CD2-9DC3E6916E3A}" sibTransId="{865D1982-AD5E-4648-98E9-794FD6BF00A7}"/>
    <dgm:cxn modelId="{DC3E69BD-8FA1-4716-ADE9-A035732010C8}" type="presOf" srcId="{B343D7F2-5076-421F-BA73-49E421065ADA}" destId="{E663FD5C-8D8E-40EF-9FC7-962668359A02}" srcOrd="0" destOrd="0" presId="urn:microsoft.com/office/officeart/2018/2/layout/IconVerticalSolidList"/>
    <dgm:cxn modelId="{5CAD9339-D386-40FC-9D27-351AEA2A7C9C}" srcId="{FBEB1DEB-6310-423A-ADA7-99BD981CB159}" destId="{C68263F1-584E-42E8-9054-37AD69B45EAB}" srcOrd="0" destOrd="0" parTransId="{7731A6CC-6337-45C6-9E1C-2156CE72ECF8}" sibTransId="{B030CDED-AC82-427B-9AEE-C0E3D71BE1C7}"/>
    <dgm:cxn modelId="{7128B22E-51B0-4ACB-A34E-C1A042D309CD}" srcId="{FBEB1DEB-6310-423A-ADA7-99BD981CB159}" destId="{AE3EB608-B698-49CC-B862-78ED45340C41}" srcOrd="2" destOrd="0" parTransId="{B4CD9DEE-A447-4B56-9669-E4D8F69BE95F}" sibTransId="{19B8BFA5-C20B-41B8-A6E5-780805E6E115}"/>
    <dgm:cxn modelId="{63813F2D-CE85-4400-B75C-72CF2BA548BF}" type="presOf" srcId="{AE3EB608-B698-49CC-B862-78ED45340C41}" destId="{53813254-CF2C-4F32-95DE-5FF4A1E8B9D9}" srcOrd="0" destOrd="0" presId="urn:microsoft.com/office/officeart/2018/2/layout/IconVerticalSolidList"/>
    <dgm:cxn modelId="{7B5ED7D2-BFCF-462F-812C-B28468D7FB0C}" type="presOf" srcId="{C68263F1-584E-42E8-9054-37AD69B45EAB}" destId="{C358C34E-F08D-4848-92B9-F16F34639E49}" srcOrd="0" destOrd="0" presId="urn:microsoft.com/office/officeart/2018/2/layout/IconVerticalSolidList"/>
    <dgm:cxn modelId="{CE40F033-4BC7-4578-989F-D15E5B130849}" type="presParOf" srcId="{29DB428B-BE27-4188-94FA-433B9B850B3E}" destId="{2387B5CB-F7C2-4531-8142-04D1794E0EA2}" srcOrd="0" destOrd="0" presId="urn:microsoft.com/office/officeart/2018/2/layout/IconVerticalSolidList"/>
    <dgm:cxn modelId="{FE16249A-8A21-4CEF-8CBE-0504959DD5B1}" type="presParOf" srcId="{2387B5CB-F7C2-4531-8142-04D1794E0EA2}" destId="{5847CA84-97EE-475E-98FE-EE8AEB9AA685}" srcOrd="0" destOrd="0" presId="urn:microsoft.com/office/officeart/2018/2/layout/IconVerticalSolidList"/>
    <dgm:cxn modelId="{6714FAC1-0C98-43AB-8E90-EF433CEA0897}" type="presParOf" srcId="{2387B5CB-F7C2-4531-8142-04D1794E0EA2}" destId="{33A20F3A-9975-4C63-8479-BDE2857806A7}" srcOrd="1" destOrd="0" presId="urn:microsoft.com/office/officeart/2018/2/layout/IconVerticalSolidList"/>
    <dgm:cxn modelId="{05A1DCD2-CBAD-4FBB-B66C-BDA04B302949}" type="presParOf" srcId="{2387B5CB-F7C2-4531-8142-04D1794E0EA2}" destId="{8039AF8B-659D-4F4D-8137-D32BEF86C724}" srcOrd="2" destOrd="0" presId="urn:microsoft.com/office/officeart/2018/2/layout/IconVerticalSolidList"/>
    <dgm:cxn modelId="{B873CF64-76A4-4153-9680-0FC2CC93DFA1}" type="presParOf" srcId="{2387B5CB-F7C2-4531-8142-04D1794E0EA2}" destId="{C358C34E-F08D-4848-92B9-F16F34639E49}" srcOrd="3" destOrd="0" presId="urn:microsoft.com/office/officeart/2018/2/layout/IconVerticalSolidList"/>
    <dgm:cxn modelId="{E1996A21-E0E2-4B15-9DDD-E748524B3B19}" type="presParOf" srcId="{29DB428B-BE27-4188-94FA-433B9B850B3E}" destId="{9631D334-F877-452F-9E22-AB661C90D525}" srcOrd="1" destOrd="0" presId="urn:microsoft.com/office/officeart/2018/2/layout/IconVerticalSolidList"/>
    <dgm:cxn modelId="{BC9E59E6-59AD-41A5-A939-00FA975E3E49}" type="presParOf" srcId="{29DB428B-BE27-4188-94FA-433B9B850B3E}" destId="{BCFF71BF-7F49-4711-9A5E-D293AAC37CC1}" srcOrd="2" destOrd="0" presId="urn:microsoft.com/office/officeart/2018/2/layout/IconVerticalSolidList"/>
    <dgm:cxn modelId="{6ECE62B6-1977-43DC-991A-F11C8A665D9D}" type="presParOf" srcId="{BCFF71BF-7F49-4711-9A5E-D293AAC37CC1}" destId="{517CB37F-2E04-47BD-968C-A2720ABE57F0}" srcOrd="0" destOrd="0" presId="urn:microsoft.com/office/officeart/2018/2/layout/IconVerticalSolidList"/>
    <dgm:cxn modelId="{6176436E-DE5C-4FD0-939F-7B17BE69736D}" type="presParOf" srcId="{BCFF71BF-7F49-4711-9A5E-D293AAC37CC1}" destId="{51CC5A3A-5F7F-481D-94B2-0D992DEFD071}" srcOrd="1" destOrd="0" presId="urn:microsoft.com/office/officeart/2018/2/layout/IconVerticalSolidList"/>
    <dgm:cxn modelId="{3BD2522B-7F6C-46ED-BDAB-ED67065121AA}" type="presParOf" srcId="{BCFF71BF-7F49-4711-9A5E-D293AAC37CC1}" destId="{F69BC022-649F-4068-A777-F61E84A5D15D}" srcOrd="2" destOrd="0" presId="urn:microsoft.com/office/officeart/2018/2/layout/IconVerticalSolidList"/>
    <dgm:cxn modelId="{72DBDCA6-3F35-4191-AF1C-007B8CE7B019}" type="presParOf" srcId="{BCFF71BF-7F49-4711-9A5E-D293AAC37CC1}" destId="{E663FD5C-8D8E-40EF-9FC7-962668359A02}" srcOrd="3" destOrd="0" presId="urn:microsoft.com/office/officeart/2018/2/layout/IconVerticalSolidList"/>
    <dgm:cxn modelId="{75A13C24-7654-4762-808B-B004BA038AF2}" type="presParOf" srcId="{29DB428B-BE27-4188-94FA-433B9B850B3E}" destId="{A4CFCBD5-FC87-4874-B97E-D3D9F258DDAA}" srcOrd="3" destOrd="0" presId="urn:microsoft.com/office/officeart/2018/2/layout/IconVerticalSolidList"/>
    <dgm:cxn modelId="{6AAD9954-8E55-48C3-846B-09FF14D5A2E2}" type="presParOf" srcId="{29DB428B-BE27-4188-94FA-433B9B850B3E}" destId="{AA2C55B6-7A57-4CD6-874E-6D2C27F34BAA}" srcOrd="4" destOrd="0" presId="urn:microsoft.com/office/officeart/2018/2/layout/IconVerticalSolidList"/>
    <dgm:cxn modelId="{F3468F40-8A43-4DFD-B14D-54D40DDDE9EC}" type="presParOf" srcId="{AA2C55B6-7A57-4CD6-874E-6D2C27F34BAA}" destId="{C3CB24DE-0433-4650-9EDF-303665C63022}" srcOrd="0" destOrd="0" presId="urn:microsoft.com/office/officeart/2018/2/layout/IconVerticalSolidList"/>
    <dgm:cxn modelId="{C03D1CF5-1B3C-4791-AC30-9B3F7F402ECE}" type="presParOf" srcId="{AA2C55B6-7A57-4CD6-874E-6D2C27F34BAA}" destId="{C70C28DE-B1A5-4C51-961E-411EA5AF91F6}" srcOrd="1" destOrd="0" presId="urn:microsoft.com/office/officeart/2018/2/layout/IconVerticalSolidList"/>
    <dgm:cxn modelId="{0183695D-8785-43F4-853C-B50B0E5635A1}" type="presParOf" srcId="{AA2C55B6-7A57-4CD6-874E-6D2C27F34BAA}" destId="{75BCBBF4-BA10-4B4B-A081-80B2E8951C0F}" srcOrd="2" destOrd="0" presId="urn:microsoft.com/office/officeart/2018/2/layout/IconVerticalSolidList"/>
    <dgm:cxn modelId="{6A7A167F-BC53-4A8E-B559-64C5463A9224}" type="presParOf" srcId="{AA2C55B6-7A57-4CD6-874E-6D2C27F34BAA}" destId="{53813254-CF2C-4F32-95DE-5FF4A1E8B9D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C60DA1-67B5-4166-ADED-30E1D13532C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1B020F9-0C6F-4C41-BB65-5F164EFDE437}">
      <dgm:prSet/>
      <dgm:spPr/>
      <dgm:t>
        <a:bodyPr/>
        <a:lstStyle/>
        <a:p>
          <a:pPr algn="just"/>
          <a:r>
            <a:rPr lang="tr-TR" dirty="0"/>
            <a:t>2009 Boston Mimarlar Birliği, Mimari Tasarım Ödülü kategorisinde ve 2009 Kentsel Yenileme Ödülü’ne gösterildiği gibi, evrensel uygulanabilirlikle sonuçlanacak ve gelecek yeşil altyapı uygulama maliyetlerini azaltacak yağmur suyu yönetim tesisi tasarımı geliştirmek; </a:t>
          </a:r>
          <a:endParaRPr lang="en-US" dirty="0"/>
        </a:p>
      </dgm:t>
    </dgm:pt>
    <dgm:pt modelId="{FE742BB4-0069-428A-84DA-58BBC0E838A7}" type="parTrans" cxnId="{D60171A6-2871-410F-B02D-553375741B33}">
      <dgm:prSet/>
      <dgm:spPr/>
      <dgm:t>
        <a:bodyPr/>
        <a:lstStyle/>
        <a:p>
          <a:endParaRPr lang="en-US"/>
        </a:p>
      </dgm:t>
    </dgm:pt>
    <dgm:pt modelId="{849EE046-44A9-4A8C-81BD-09D571981DB0}" type="sibTrans" cxnId="{D60171A6-2871-410F-B02D-553375741B33}">
      <dgm:prSet/>
      <dgm:spPr/>
      <dgm:t>
        <a:bodyPr/>
        <a:lstStyle/>
        <a:p>
          <a:endParaRPr lang="en-US"/>
        </a:p>
      </dgm:t>
    </dgm:pt>
    <dgm:pt modelId="{3AF72E68-ED04-4FF2-94E3-295EC6A37268}">
      <dgm:prSet/>
      <dgm:spPr/>
      <dgm:t>
        <a:bodyPr/>
        <a:lstStyle/>
        <a:p>
          <a:pPr algn="just"/>
          <a:r>
            <a:rPr lang="tr-TR" dirty="0"/>
            <a:t>Kentsel Pedagoji Merkezi, Manhattan Koleji (New York, NY) öğrencileri ve yerel sakinler için kaldırım kenarı yağmur suyu kanal sistemlerini bir eğitim fırsatı olarak kullanmak;</a:t>
          </a:r>
          <a:endParaRPr lang="en-US" dirty="0"/>
        </a:p>
      </dgm:t>
    </dgm:pt>
    <dgm:pt modelId="{5C813970-D1CA-4E5D-AF0A-08DCDB79D236}" type="parTrans" cxnId="{441ACB2C-2904-4F58-A5B8-9B36760E2BC8}">
      <dgm:prSet/>
      <dgm:spPr/>
      <dgm:t>
        <a:bodyPr/>
        <a:lstStyle/>
        <a:p>
          <a:endParaRPr lang="en-US"/>
        </a:p>
      </dgm:t>
    </dgm:pt>
    <dgm:pt modelId="{41E1D83C-09F9-4FA2-9E16-93ED858D98D6}" type="sibTrans" cxnId="{441ACB2C-2904-4F58-A5B8-9B36760E2BC8}">
      <dgm:prSet/>
      <dgm:spPr/>
      <dgm:t>
        <a:bodyPr/>
        <a:lstStyle/>
        <a:p>
          <a:endParaRPr lang="en-US"/>
        </a:p>
      </dgm:t>
    </dgm:pt>
    <dgm:pt modelId="{FFFA8D1D-A4D0-41E1-8A9A-6505FAD3BD0E}">
      <dgm:prSet/>
      <dgm:spPr/>
      <dgm:t>
        <a:bodyPr/>
        <a:lstStyle/>
        <a:p>
          <a:pPr algn="just"/>
          <a:r>
            <a:rPr lang="tr-TR" dirty="0"/>
            <a:t>Var olan habitatı korumak ve kıyı mikro habitatı sağlamak için yerli bitki paletlerini yeniden sunarak geliştirmek.</a:t>
          </a:r>
          <a:br>
            <a:rPr lang="tr-TR" dirty="0"/>
          </a:br>
          <a:endParaRPr lang="en-US" dirty="0"/>
        </a:p>
      </dgm:t>
    </dgm:pt>
    <dgm:pt modelId="{ECD95940-7111-44B7-95AD-6A38E13C7047}" type="parTrans" cxnId="{70D72DD4-0218-42D0-AF84-14EBCDD24BDD}">
      <dgm:prSet/>
      <dgm:spPr/>
      <dgm:t>
        <a:bodyPr/>
        <a:lstStyle/>
        <a:p>
          <a:endParaRPr lang="en-US"/>
        </a:p>
      </dgm:t>
    </dgm:pt>
    <dgm:pt modelId="{73BA230B-F36D-42BB-9F70-12972E419D14}" type="sibTrans" cxnId="{70D72DD4-0218-42D0-AF84-14EBCDD24BDD}">
      <dgm:prSet/>
      <dgm:spPr/>
      <dgm:t>
        <a:bodyPr/>
        <a:lstStyle/>
        <a:p>
          <a:endParaRPr lang="en-US"/>
        </a:p>
      </dgm:t>
    </dgm:pt>
    <dgm:pt modelId="{57CCFF6B-517F-4CC1-9977-4B0A4960324D}" type="pres">
      <dgm:prSet presAssocID="{76C60DA1-67B5-4166-ADED-30E1D13532CB}" presName="root" presStyleCnt="0">
        <dgm:presLayoutVars>
          <dgm:dir/>
          <dgm:resizeHandles val="exact"/>
        </dgm:presLayoutVars>
      </dgm:prSet>
      <dgm:spPr/>
      <dgm:t>
        <a:bodyPr/>
        <a:lstStyle/>
        <a:p>
          <a:endParaRPr lang="tr-TR"/>
        </a:p>
      </dgm:t>
    </dgm:pt>
    <dgm:pt modelId="{621727FD-AFD4-4311-8C4A-EEACFD0FB1C0}" type="pres">
      <dgm:prSet presAssocID="{C1B020F9-0C6F-4C41-BB65-5F164EFDE437}" presName="compNode" presStyleCnt="0"/>
      <dgm:spPr/>
    </dgm:pt>
    <dgm:pt modelId="{333B5CCC-047B-4AEE-AD5F-9DB156A65A1F}" type="pres">
      <dgm:prSet presAssocID="{C1B020F9-0C6F-4C41-BB65-5F164EFDE437}" presName="bgRect" presStyleLbl="bgShp" presStyleIdx="0" presStyleCnt="3"/>
      <dgm:spPr/>
    </dgm:pt>
    <dgm:pt modelId="{D1E93A69-C57C-43E6-AC62-D6BAEC40816B}" type="pres">
      <dgm:prSet presAssocID="{C1B020F9-0C6F-4C41-BB65-5F164EFDE4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7042C0B3-A83D-4FBD-A8B5-68C4DCC32957}" type="pres">
      <dgm:prSet presAssocID="{C1B020F9-0C6F-4C41-BB65-5F164EFDE437}" presName="spaceRect" presStyleCnt="0"/>
      <dgm:spPr/>
    </dgm:pt>
    <dgm:pt modelId="{9EC68279-DAFB-4C45-AC7B-EE6D49B7B5A9}" type="pres">
      <dgm:prSet presAssocID="{C1B020F9-0C6F-4C41-BB65-5F164EFDE437}" presName="parTx" presStyleLbl="revTx" presStyleIdx="0" presStyleCnt="3">
        <dgm:presLayoutVars>
          <dgm:chMax val="0"/>
          <dgm:chPref val="0"/>
        </dgm:presLayoutVars>
      </dgm:prSet>
      <dgm:spPr/>
      <dgm:t>
        <a:bodyPr/>
        <a:lstStyle/>
        <a:p>
          <a:endParaRPr lang="tr-TR"/>
        </a:p>
      </dgm:t>
    </dgm:pt>
    <dgm:pt modelId="{A106D0CE-7C07-46F4-B362-2D4C3955DD03}" type="pres">
      <dgm:prSet presAssocID="{849EE046-44A9-4A8C-81BD-09D571981DB0}" presName="sibTrans" presStyleCnt="0"/>
      <dgm:spPr/>
    </dgm:pt>
    <dgm:pt modelId="{DE1FA15C-570C-4871-9D2F-FECB4F52D70A}" type="pres">
      <dgm:prSet presAssocID="{3AF72E68-ED04-4FF2-94E3-295EC6A37268}" presName="compNode" presStyleCnt="0"/>
      <dgm:spPr/>
    </dgm:pt>
    <dgm:pt modelId="{50286357-E3AF-4813-8010-38B55566018F}" type="pres">
      <dgm:prSet presAssocID="{3AF72E68-ED04-4FF2-94E3-295EC6A37268}" presName="bgRect" presStyleLbl="bgShp" presStyleIdx="1" presStyleCnt="3"/>
      <dgm:spPr/>
    </dgm:pt>
    <dgm:pt modelId="{7C035FC0-A6F2-4578-9005-5A3D5B596905}" type="pres">
      <dgm:prSet presAssocID="{3AF72E68-ED04-4FF2-94E3-295EC6A372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41DFB404-1586-4C64-8A3E-CE64A1014EA4}" type="pres">
      <dgm:prSet presAssocID="{3AF72E68-ED04-4FF2-94E3-295EC6A37268}" presName="spaceRect" presStyleCnt="0"/>
      <dgm:spPr/>
    </dgm:pt>
    <dgm:pt modelId="{E45A8D47-09B2-49C7-9DC8-8D7B7C49F6AF}" type="pres">
      <dgm:prSet presAssocID="{3AF72E68-ED04-4FF2-94E3-295EC6A37268}" presName="parTx" presStyleLbl="revTx" presStyleIdx="1" presStyleCnt="3">
        <dgm:presLayoutVars>
          <dgm:chMax val="0"/>
          <dgm:chPref val="0"/>
        </dgm:presLayoutVars>
      </dgm:prSet>
      <dgm:spPr/>
      <dgm:t>
        <a:bodyPr/>
        <a:lstStyle/>
        <a:p>
          <a:endParaRPr lang="tr-TR"/>
        </a:p>
      </dgm:t>
    </dgm:pt>
    <dgm:pt modelId="{52D17A6E-76AE-4080-AFE9-DEB30CA2591D}" type="pres">
      <dgm:prSet presAssocID="{41E1D83C-09F9-4FA2-9E16-93ED858D98D6}" presName="sibTrans" presStyleCnt="0"/>
      <dgm:spPr/>
    </dgm:pt>
    <dgm:pt modelId="{ECCC3736-AA11-4E0A-BC39-E5DFD52A8A72}" type="pres">
      <dgm:prSet presAssocID="{FFFA8D1D-A4D0-41E1-8A9A-6505FAD3BD0E}" presName="compNode" presStyleCnt="0"/>
      <dgm:spPr/>
    </dgm:pt>
    <dgm:pt modelId="{573BBB53-5C18-4A89-B422-CB9181BAC830}" type="pres">
      <dgm:prSet presAssocID="{FFFA8D1D-A4D0-41E1-8A9A-6505FAD3BD0E}" presName="bgRect" presStyleLbl="bgShp" presStyleIdx="2" presStyleCnt="3"/>
      <dgm:spPr/>
    </dgm:pt>
    <dgm:pt modelId="{6932FB2C-81A0-421A-9CF1-F67D6663352B}" type="pres">
      <dgm:prSet presAssocID="{FFFA8D1D-A4D0-41E1-8A9A-6505FAD3BD0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cculent"/>
        </a:ext>
      </dgm:extLst>
    </dgm:pt>
    <dgm:pt modelId="{FF260CA3-72EA-4D67-B443-A2BBE63B03E5}" type="pres">
      <dgm:prSet presAssocID="{FFFA8D1D-A4D0-41E1-8A9A-6505FAD3BD0E}" presName="spaceRect" presStyleCnt="0"/>
      <dgm:spPr/>
    </dgm:pt>
    <dgm:pt modelId="{7205EB99-3CDD-4E1D-B3CB-1D11B82EF338}" type="pres">
      <dgm:prSet presAssocID="{FFFA8D1D-A4D0-41E1-8A9A-6505FAD3BD0E}" presName="parTx" presStyleLbl="revTx" presStyleIdx="2" presStyleCnt="3">
        <dgm:presLayoutVars>
          <dgm:chMax val="0"/>
          <dgm:chPref val="0"/>
        </dgm:presLayoutVars>
      </dgm:prSet>
      <dgm:spPr/>
      <dgm:t>
        <a:bodyPr/>
        <a:lstStyle/>
        <a:p>
          <a:endParaRPr lang="tr-TR"/>
        </a:p>
      </dgm:t>
    </dgm:pt>
  </dgm:ptLst>
  <dgm:cxnLst>
    <dgm:cxn modelId="{70D72DD4-0218-42D0-AF84-14EBCDD24BDD}" srcId="{76C60DA1-67B5-4166-ADED-30E1D13532CB}" destId="{FFFA8D1D-A4D0-41E1-8A9A-6505FAD3BD0E}" srcOrd="2" destOrd="0" parTransId="{ECD95940-7111-44B7-95AD-6A38E13C7047}" sibTransId="{73BA230B-F36D-42BB-9F70-12972E419D14}"/>
    <dgm:cxn modelId="{BED677B8-EE4E-48E9-BE77-B6C9B9064F7C}" type="presOf" srcId="{3AF72E68-ED04-4FF2-94E3-295EC6A37268}" destId="{E45A8D47-09B2-49C7-9DC8-8D7B7C49F6AF}" srcOrd="0" destOrd="0" presId="urn:microsoft.com/office/officeart/2018/2/layout/IconVerticalSolidList"/>
    <dgm:cxn modelId="{441ACB2C-2904-4F58-A5B8-9B36760E2BC8}" srcId="{76C60DA1-67B5-4166-ADED-30E1D13532CB}" destId="{3AF72E68-ED04-4FF2-94E3-295EC6A37268}" srcOrd="1" destOrd="0" parTransId="{5C813970-D1CA-4E5D-AF0A-08DCDB79D236}" sibTransId="{41E1D83C-09F9-4FA2-9E16-93ED858D98D6}"/>
    <dgm:cxn modelId="{64860B2C-CB9D-4A1A-A95E-2CCEC13E01C1}" type="presOf" srcId="{FFFA8D1D-A4D0-41E1-8A9A-6505FAD3BD0E}" destId="{7205EB99-3CDD-4E1D-B3CB-1D11B82EF338}" srcOrd="0" destOrd="0" presId="urn:microsoft.com/office/officeart/2018/2/layout/IconVerticalSolidList"/>
    <dgm:cxn modelId="{A4E48F20-DA35-4BD5-A244-2C9C279B3246}" type="presOf" srcId="{C1B020F9-0C6F-4C41-BB65-5F164EFDE437}" destId="{9EC68279-DAFB-4C45-AC7B-EE6D49B7B5A9}" srcOrd="0" destOrd="0" presId="urn:microsoft.com/office/officeart/2018/2/layout/IconVerticalSolidList"/>
    <dgm:cxn modelId="{7D9C2059-7F49-4927-9DF9-2153086421C1}" type="presOf" srcId="{76C60DA1-67B5-4166-ADED-30E1D13532CB}" destId="{57CCFF6B-517F-4CC1-9977-4B0A4960324D}" srcOrd="0" destOrd="0" presId="urn:microsoft.com/office/officeart/2018/2/layout/IconVerticalSolidList"/>
    <dgm:cxn modelId="{D60171A6-2871-410F-B02D-553375741B33}" srcId="{76C60DA1-67B5-4166-ADED-30E1D13532CB}" destId="{C1B020F9-0C6F-4C41-BB65-5F164EFDE437}" srcOrd="0" destOrd="0" parTransId="{FE742BB4-0069-428A-84DA-58BBC0E838A7}" sibTransId="{849EE046-44A9-4A8C-81BD-09D571981DB0}"/>
    <dgm:cxn modelId="{7D6DF914-BBEA-4E7D-8A4D-C680DFD2FFDD}" type="presParOf" srcId="{57CCFF6B-517F-4CC1-9977-4B0A4960324D}" destId="{621727FD-AFD4-4311-8C4A-EEACFD0FB1C0}" srcOrd="0" destOrd="0" presId="urn:microsoft.com/office/officeart/2018/2/layout/IconVerticalSolidList"/>
    <dgm:cxn modelId="{746C2698-E292-45B7-B154-D4FEBD0F8373}" type="presParOf" srcId="{621727FD-AFD4-4311-8C4A-EEACFD0FB1C0}" destId="{333B5CCC-047B-4AEE-AD5F-9DB156A65A1F}" srcOrd="0" destOrd="0" presId="urn:microsoft.com/office/officeart/2018/2/layout/IconVerticalSolidList"/>
    <dgm:cxn modelId="{700C6CFC-F346-4722-A3EA-001B3111E657}" type="presParOf" srcId="{621727FD-AFD4-4311-8C4A-EEACFD0FB1C0}" destId="{D1E93A69-C57C-43E6-AC62-D6BAEC40816B}" srcOrd="1" destOrd="0" presId="urn:microsoft.com/office/officeart/2018/2/layout/IconVerticalSolidList"/>
    <dgm:cxn modelId="{21E2DAA9-83C6-4269-9CC8-8F03167EAC26}" type="presParOf" srcId="{621727FD-AFD4-4311-8C4A-EEACFD0FB1C0}" destId="{7042C0B3-A83D-4FBD-A8B5-68C4DCC32957}" srcOrd="2" destOrd="0" presId="urn:microsoft.com/office/officeart/2018/2/layout/IconVerticalSolidList"/>
    <dgm:cxn modelId="{759AF3EB-CFB2-44E5-B1D4-399D9BC5A363}" type="presParOf" srcId="{621727FD-AFD4-4311-8C4A-EEACFD0FB1C0}" destId="{9EC68279-DAFB-4C45-AC7B-EE6D49B7B5A9}" srcOrd="3" destOrd="0" presId="urn:microsoft.com/office/officeart/2018/2/layout/IconVerticalSolidList"/>
    <dgm:cxn modelId="{58BA5D1E-C530-495A-9942-B9C83641E450}" type="presParOf" srcId="{57CCFF6B-517F-4CC1-9977-4B0A4960324D}" destId="{A106D0CE-7C07-46F4-B362-2D4C3955DD03}" srcOrd="1" destOrd="0" presId="urn:microsoft.com/office/officeart/2018/2/layout/IconVerticalSolidList"/>
    <dgm:cxn modelId="{54995A1B-B534-4984-9E2B-C8138AA8E5E7}" type="presParOf" srcId="{57CCFF6B-517F-4CC1-9977-4B0A4960324D}" destId="{DE1FA15C-570C-4871-9D2F-FECB4F52D70A}" srcOrd="2" destOrd="0" presId="urn:microsoft.com/office/officeart/2018/2/layout/IconVerticalSolidList"/>
    <dgm:cxn modelId="{1F1AF5A5-4B50-4A6E-B09B-923CB2F1DD3B}" type="presParOf" srcId="{DE1FA15C-570C-4871-9D2F-FECB4F52D70A}" destId="{50286357-E3AF-4813-8010-38B55566018F}" srcOrd="0" destOrd="0" presId="urn:microsoft.com/office/officeart/2018/2/layout/IconVerticalSolidList"/>
    <dgm:cxn modelId="{3A6120FC-70FD-4FE3-84CA-7CF8D75F8E3D}" type="presParOf" srcId="{DE1FA15C-570C-4871-9D2F-FECB4F52D70A}" destId="{7C035FC0-A6F2-4578-9005-5A3D5B596905}" srcOrd="1" destOrd="0" presId="urn:microsoft.com/office/officeart/2018/2/layout/IconVerticalSolidList"/>
    <dgm:cxn modelId="{5419F84C-1086-4DEB-A166-E67145995CE2}" type="presParOf" srcId="{DE1FA15C-570C-4871-9D2F-FECB4F52D70A}" destId="{41DFB404-1586-4C64-8A3E-CE64A1014EA4}" srcOrd="2" destOrd="0" presId="urn:microsoft.com/office/officeart/2018/2/layout/IconVerticalSolidList"/>
    <dgm:cxn modelId="{8579A9C0-A17F-48FD-9BA3-841AB963D720}" type="presParOf" srcId="{DE1FA15C-570C-4871-9D2F-FECB4F52D70A}" destId="{E45A8D47-09B2-49C7-9DC8-8D7B7C49F6AF}" srcOrd="3" destOrd="0" presId="urn:microsoft.com/office/officeart/2018/2/layout/IconVerticalSolidList"/>
    <dgm:cxn modelId="{20E46764-057A-4C93-9AF1-03379D0A7C7A}" type="presParOf" srcId="{57CCFF6B-517F-4CC1-9977-4B0A4960324D}" destId="{52D17A6E-76AE-4080-AFE9-DEB30CA2591D}" srcOrd="3" destOrd="0" presId="urn:microsoft.com/office/officeart/2018/2/layout/IconVerticalSolidList"/>
    <dgm:cxn modelId="{EF972075-9AC3-420C-BCD1-D28E719DFF2A}" type="presParOf" srcId="{57CCFF6B-517F-4CC1-9977-4B0A4960324D}" destId="{ECCC3736-AA11-4E0A-BC39-E5DFD52A8A72}" srcOrd="4" destOrd="0" presId="urn:microsoft.com/office/officeart/2018/2/layout/IconVerticalSolidList"/>
    <dgm:cxn modelId="{E7486084-9BFB-4A72-9DDD-056F9D901A6C}" type="presParOf" srcId="{ECCC3736-AA11-4E0A-BC39-E5DFD52A8A72}" destId="{573BBB53-5C18-4A89-B422-CB9181BAC830}" srcOrd="0" destOrd="0" presId="urn:microsoft.com/office/officeart/2018/2/layout/IconVerticalSolidList"/>
    <dgm:cxn modelId="{BEDDD849-6D6E-4012-A812-E89557874123}" type="presParOf" srcId="{ECCC3736-AA11-4E0A-BC39-E5DFD52A8A72}" destId="{6932FB2C-81A0-421A-9CF1-F67D6663352B}" srcOrd="1" destOrd="0" presId="urn:microsoft.com/office/officeart/2018/2/layout/IconVerticalSolidList"/>
    <dgm:cxn modelId="{12315175-7152-4984-970A-E243D3A7068D}" type="presParOf" srcId="{ECCC3736-AA11-4E0A-BC39-E5DFD52A8A72}" destId="{FF260CA3-72EA-4D67-B443-A2BBE63B03E5}" srcOrd="2" destOrd="0" presId="urn:microsoft.com/office/officeart/2018/2/layout/IconVerticalSolidList"/>
    <dgm:cxn modelId="{B6D9EF96-34A3-4003-A9DB-AE75B21E89C5}" type="presParOf" srcId="{ECCC3736-AA11-4E0A-BC39-E5DFD52A8A72}" destId="{7205EB99-3CDD-4E1D-B3CB-1D11B82EF338}"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F7AFFB9B-9FB8-469E-96F9-4D32314110B6}" type="datetimeFigureOut">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76726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279977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6007443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433071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8593667" y="6272784"/>
            <a:ext cx="2644309" cy="365125"/>
          </a:xfrm>
        </p:spPr>
        <p:txBody>
          <a:bodyPr/>
          <a:lstStyle/>
          <a:p>
            <a:fld id="{0F7F47CF-67C9-420C-80A5-E2069FF0C2DF}" type="datetimeFigureOut">
              <a:rPr lang="en-US" smtClean="0"/>
              <a:t>8/20/2020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4820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848330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8/20/2020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96558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8/20/2020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042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8/20/2020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575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tr-TR"/>
              <a:t>Asıl başlık stilini düzenlemek için tıklayın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35BB1C6-BF8F-4481-8AB2-603A1C8A906A}" type="datetimeFigureOut">
              <a:rPr lang="en-US" smtClean="0"/>
              <a:t>8/20/2020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088450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2EF78E3-FDA3-4D28-AAA2-0B81F349A39D}" type="datetimeFigureOut">
              <a:rPr lang="en-US" smtClean="0"/>
              <a:t>8/20/2020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355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35BB1C6-BF8F-4481-8AB2-603A1C8A906A}" type="datetimeFigureOut">
              <a:rPr lang="en-US" smtClean="0"/>
              <a:t>8/20/2020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4308434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2.wdp"/><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2.xml"/><Relationship Id="rId3" Type="http://schemas.microsoft.com/office/2007/relationships/hdphoto" Target="../media/hdphoto2.wdp"/><Relationship Id="rId7" Type="http://schemas.openxmlformats.org/officeDocument/2006/relationships/diagramQuickStyle" Target="../diagrams/quickStyle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3.xml"/><Relationship Id="rId3" Type="http://schemas.microsoft.com/office/2007/relationships/hdphoto" Target="../media/hdphoto2.wdp"/><Relationship Id="rId7" Type="http://schemas.openxmlformats.org/officeDocument/2006/relationships/diagramQuickStyle" Target="../diagrams/quickStyle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comments" Target="../comments/comment1.xml"/><Relationship Id="rId4" Type="http://schemas.openxmlformats.org/officeDocument/2006/relationships/image" Target="../media/image2.png"/><Relationship Id="rId9" Type="http://schemas.microsoft.com/office/2007/relationships/diagramDrawing" Target="../diagrams/drawing3.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6.xml"/><Relationship Id="rId4" Type="http://schemas.openxmlformats.org/officeDocument/2006/relationships/image" Target="../media/image42.jp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4.jpg"/><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5.jpg"/><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jp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landstudio.com/Gowanus-Canal-Sponge-Park-Pilot" TargetMode="External"/><Relationship Id="rId2" Type="http://schemas.openxmlformats.org/officeDocument/2006/relationships/hyperlink" Target="https://www.architectmagazine.com/project-gallery/gowanus-canal-sponge-park-masterplan_o" TargetMode="External"/><Relationship Id="rId1" Type="http://schemas.openxmlformats.org/officeDocument/2006/relationships/slideLayout" Target="../slideLayouts/slideLayout2.xml"/><Relationship Id="rId4" Type="http://schemas.openxmlformats.org/officeDocument/2006/relationships/hyperlink" Target="https://www.metropolismag.com/cities/the-sponge-park-cleaning-one-of-americas-most-polluted-waterway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 xmlns:a16="http://schemas.microsoft.com/office/drawing/2014/main" id="{ECE4913C-F701-4ECB-B378-83C8C6BB3966}"/>
              </a:ext>
            </a:extLst>
          </p:cNvPr>
          <p:cNvSpPr>
            <a:spLocks noGrp="1"/>
          </p:cNvSpPr>
          <p:nvPr>
            <p:ph type="ctrTitle"/>
          </p:nvPr>
        </p:nvSpPr>
        <p:spPr>
          <a:xfrm>
            <a:off x="945219" y="1812206"/>
            <a:ext cx="10391224" cy="2924115"/>
          </a:xfrm>
        </p:spPr>
        <p:txBody>
          <a:bodyPr/>
          <a:lstStyle/>
          <a:p>
            <a:r>
              <a:rPr lang="tr-TR" sz="7600" dirty="0"/>
              <a:t>BROOKLYN’DE GOWANUS KANAL ALANININ YENİLENMESİ</a:t>
            </a:r>
            <a:br>
              <a:rPr lang="tr-TR" sz="7600" dirty="0"/>
            </a:br>
            <a:r>
              <a:rPr lang="tr-TR" sz="7600" dirty="0"/>
              <a:t/>
            </a:r>
            <a:br>
              <a:rPr lang="tr-TR" sz="7600" dirty="0"/>
            </a:br>
            <a:endParaRPr lang="tr-TR" sz="7600" dirty="0"/>
          </a:p>
        </p:txBody>
      </p:sp>
      <p:sp>
        <p:nvSpPr>
          <p:cNvPr id="3" name="Alt Başlık 2">
            <a:extLst>
              <a:ext uri="{FF2B5EF4-FFF2-40B4-BE49-F238E27FC236}">
                <a16:creationId xmlns="" xmlns:a16="http://schemas.microsoft.com/office/drawing/2014/main" id="{2DB53DD4-69BE-4544-B031-7DC1DA81C707}"/>
              </a:ext>
            </a:extLst>
          </p:cNvPr>
          <p:cNvSpPr>
            <a:spLocks noGrp="1"/>
          </p:cNvSpPr>
          <p:nvPr>
            <p:ph type="subTitle" idx="1"/>
          </p:nvPr>
        </p:nvSpPr>
        <p:spPr>
          <a:xfrm>
            <a:off x="744561" y="4924840"/>
            <a:ext cx="4283387" cy="1476756"/>
          </a:xfrm>
        </p:spPr>
        <p:txBody>
          <a:bodyPr>
            <a:normAutofit fontScale="92500" lnSpcReduction="20000"/>
          </a:bodyPr>
          <a:lstStyle/>
          <a:p>
            <a:r>
              <a:rPr lang="tr-TR" b="1" dirty="0"/>
              <a:t>HAZIRLAYANLAR</a:t>
            </a:r>
            <a:r>
              <a:rPr lang="tr-TR" b="1" dirty="0" smtClean="0"/>
              <a:t>:</a:t>
            </a:r>
          </a:p>
          <a:p>
            <a:r>
              <a:rPr lang="tr-TR" dirty="0"/>
              <a:t>16110137 CEREN KOPARAN</a:t>
            </a:r>
          </a:p>
          <a:p>
            <a:r>
              <a:rPr lang="tr-TR" dirty="0" smtClean="0"/>
              <a:t>16110096 </a:t>
            </a:r>
            <a:r>
              <a:rPr lang="tr-TR" dirty="0"/>
              <a:t>ESRA AKSUY</a:t>
            </a:r>
          </a:p>
          <a:p>
            <a:r>
              <a:rPr lang="tr-TR" dirty="0"/>
              <a:t>16110117 AYŞE ALEYNA ÇOLAK </a:t>
            </a:r>
          </a:p>
        </p:txBody>
      </p:sp>
      <p:sp>
        <p:nvSpPr>
          <p:cNvPr id="5" name="Metin kutusu 4">
            <a:extLst>
              <a:ext uri="{FF2B5EF4-FFF2-40B4-BE49-F238E27FC236}">
                <a16:creationId xmlns="" xmlns:a16="http://schemas.microsoft.com/office/drawing/2014/main" id="{C0671491-EBDF-4900-ACD6-330F9C58E15E}"/>
              </a:ext>
            </a:extLst>
          </p:cNvPr>
          <p:cNvSpPr txBox="1"/>
          <p:nvPr/>
        </p:nvSpPr>
        <p:spPr>
          <a:xfrm>
            <a:off x="1043215" y="4095181"/>
            <a:ext cx="9879752" cy="461665"/>
          </a:xfrm>
          <a:prstGeom prst="rect">
            <a:avLst/>
          </a:prstGeom>
          <a:noFill/>
        </p:spPr>
        <p:txBody>
          <a:bodyPr wrap="square" rtlCol="0">
            <a:spAutoFit/>
          </a:bodyPr>
          <a:lstStyle/>
          <a:p>
            <a:r>
              <a:rPr lang="tr-TR" sz="2400" dirty="0"/>
              <a:t>(RENEWAL OF BROOKLYN’S GOWANUS CANAL AREA)</a:t>
            </a:r>
          </a:p>
        </p:txBody>
      </p:sp>
      <p:sp>
        <p:nvSpPr>
          <p:cNvPr id="9" name="Metin kutusu 8">
            <a:extLst>
              <a:ext uri="{FF2B5EF4-FFF2-40B4-BE49-F238E27FC236}">
                <a16:creationId xmlns="" xmlns:a16="http://schemas.microsoft.com/office/drawing/2014/main" id="{9D1133B0-99B8-4C5D-9510-D8B381F589EB}"/>
              </a:ext>
            </a:extLst>
          </p:cNvPr>
          <p:cNvSpPr txBox="1"/>
          <p:nvPr/>
        </p:nvSpPr>
        <p:spPr>
          <a:xfrm>
            <a:off x="8114191" y="5638035"/>
            <a:ext cx="3888419" cy="646331"/>
          </a:xfrm>
          <a:prstGeom prst="rect">
            <a:avLst/>
          </a:prstGeom>
          <a:noFill/>
        </p:spPr>
        <p:txBody>
          <a:bodyPr wrap="square" rtlCol="0">
            <a:spAutoFit/>
          </a:bodyPr>
          <a:lstStyle/>
          <a:p>
            <a:r>
              <a:rPr lang="tr-TR" b="1" dirty="0"/>
              <a:t>DERS’İN SORUMLUSU:</a:t>
            </a:r>
          </a:p>
          <a:p>
            <a:r>
              <a:rPr lang="tr-TR" dirty="0" err="1"/>
              <a:t>Prof.Dr</a:t>
            </a:r>
            <a:r>
              <a:rPr lang="tr-TR" dirty="0"/>
              <a:t>. EMİNE FİGEN DİLEK</a:t>
            </a:r>
          </a:p>
        </p:txBody>
      </p:sp>
    </p:spTree>
    <p:extLst>
      <p:ext uri="{BB962C8B-B14F-4D97-AF65-F5344CB8AC3E}">
        <p14:creationId xmlns:p14="http://schemas.microsoft.com/office/powerpoint/2010/main" val="2979217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descr="işaret, bina içeren bir resim&#10;&#10;Açıklama otomatik olarak oluşturuldu">
            <a:extLst>
              <a:ext uri="{FF2B5EF4-FFF2-40B4-BE49-F238E27FC236}">
                <a16:creationId xmlns="" xmlns:a16="http://schemas.microsoft.com/office/drawing/2014/main" id="{4739E45F-6EA4-4B6A-B9C3-4BB39F957A6D}"/>
              </a:ext>
            </a:extLst>
          </p:cNvPr>
          <p:cNvPicPr>
            <a:picLocks noChangeAspect="1"/>
          </p:cNvPicPr>
          <p:nvPr/>
        </p:nvPicPr>
        <p:blipFill rotWithShape="1">
          <a:blip r:embed="rId2"/>
          <a:srcRect l="4819" r="14825" b="-1"/>
          <a:stretch/>
        </p:blipFill>
        <p:spPr>
          <a:xfrm>
            <a:off x="3343" y="10"/>
            <a:ext cx="7548923" cy="6857990"/>
          </a:xfrm>
          <a:prstGeom prst="rect">
            <a:avLst/>
          </a:prstGeom>
        </p:spPr>
      </p:pic>
      <p:sp>
        <p:nvSpPr>
          <p:cNvPr id="5" name="Metin kutusu 4">
            <a:extLst>
              <a:ext uri="{FF2B5EF4-FFF2-40B4-BE49-F238E27FC236}">
                <a16:creationId xmlns="" xmlns:a16="http://schemas.microsoft.com/office/drawing/2014/main" id="{B9F1E458-2244-497B-8A42-79F666F75323}"/>
              </a:ext>
            </a:extLst>
          </p:cNvPr>
          <p:cNvSpPr txBox="1"/>
          <p:nvPr/>
        </p:nvSpPr>
        <p:spPr>
          <a:xfrm>
            <a:off x="7761690" y="2007771"/>
            <a:ext cx="4298229" cy="4050792"/>
          </a:xfrm>
          <a:prstGeom prst="rect">
            <a:avLst/>
          </a:prstGeom>
        </p:spPr>
        <p:txBody>
          <a:bodyPr vert="horz" lIns="91440" tIns="45720" rIns="91440" bIns="45720" rtlCol="0">
            <a:normAutofit/>
          </a:bodyPr>
          <a:lstStyle/>
          <a:p>
            <a:pPr marL="285750" indent="-182880" algn="just" defTabSz="914400">
              <a:lnSpc>
                <a:spcPct val="90000"/>
              </a:lnSpc>
              <a:spcAft>
                <a:spcPts val="600"/>
              </a:spcAft>
              <a:buClr>
                <a:schemeClr val="accent1">
                  <a:lumMod val="75000"/>
                </a:schemeClr>
              </a:buClr>
              <a:buSzPct val="85000"/>
              <a:buFont typeface="Wingdings" pitchFamily="2" charset="2"/>
              <a:buChar char="§"/>
            </a:pPr>
            <a:r>
              <a:rPr lang="en-US" sz="2400" dirty="0">
                <a:effectLst>
                  <a:outerShdw blurRad="38100" dist="38100" dir="2700000" algn="tl">
                    <a:srgbClr val="000000">
                      <a:alpha val="43137"/>
                    </a:srgbClr>
                  </a:outerShdw>
                </a:effectLst>
              </a:rPr>
              <a:t>400 </a:t>
            </a:r>
            <a:r>
              <a:rPr lang="en-US" sz="2400" dirty="0" err="1">
                <a:effectLst>
                  <a:outerShdw blurRad="38100" dist="38100" dir="2700000" algn="tl">
                    <a:srgbClr val="000000">
                      <a:alpha val="43137"/>
                    </a:srgbClr>
                  </a:outerShdw>
                </a:effectLst>
              </a:rPr>
              <a:t>Yıllık</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birikim</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Brooklyn’i</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yaşanmaz</a:t>
            </a:r>
            <a:r>
              <a:rPr lang="en-US" sz="2400" dirty="0">
                <a:effectLst>
                  <a:outerShdw blurRad="38100" dist="38100" dir="2700000" algn="tl">
                    <a:srgbClr val="000000">
                      <a:alpha val="43137"/>
                    </a:srgbClr>
                  </a:outerShdw>
                </a:effectLst>
              </a:rPr>
              <a:t> hale </a:t>
            </a:r>
            <a:r>
              <a:rPr lang="en-US" sz="2400" dirty="0" err="1">
                <a:effectLst>
                  <a:outerShdw blurRad="38100" dist="38100" dir="2700000" algn="tl">
                    <a:srgbClr val="000000">
                      <a:alpha val="43137"/>
                    </a:srgbClr>
                  </a:outerShdw>
                </a:effectLst>
              </a:rPr>
              <a:t>getirdi</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ve</a:t>
            </a:r>
            <a:r>
              <a:rPr lang="en-US" sz="2400" dirty="0">
                <a:effectLst>
                  <a:outerShdw blurRad="38100" dist="38100" dir="2700000" algn="tl">
                    <a:srgbClr val="000000">
                      <a:alpha val="43137"/>
                    </a:srgbClr>
                  </a:outerShdw>
                </a:effectLst>
              </a:rPr>
              <a:t> Brooklyn </a:t>
            </a:r>
            <a:r>
              <a:rPr lang="en-US" sz="2400" dirty="0" err="1">
                <a:effectLst>
                  <a:outerShdw blurRad="38100" dist="38100" dir="2700000" algn="tl">
                    <a:srgbClr val="000000">
                      <a:alpha val="43137"/>
                    </a:srgbClr>
                  </a:outerShdw>
                </a:effectLst>
              </a:rPr>
              <a:t>sokaklarında</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insaların</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değil</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kanserin</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atıkların</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hastalıkların</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ve</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tabiatın</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olmadığı</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bir</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yaşamın</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kol</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gezmesine</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neden</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olmuştur</a:t>
            </a:r>
            <a:r>
              <a:rPr lang="en-US" sz="24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753511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t="-17000" b="-17000"/>
          </a:stretch>
        </a:blipFill>
        <a:effectLst/>
      </p:bgPr>
    </p:bg>
    <p:spTree>
      <p:nvGrpSpPr>
        <p:cNvPr id="1" name=""/>
        <p:cNvGrpSpPr/>
        <p:nvPr/>
      </p:nvGrpSpPr>
      <p:grpSpPr>
        <a:xfrm>
          <a:off x="0" y="0"/>
          <a:ext cx="0" cy="0"/>
          <a:chOff x="0" y="0"/>
          <a:chExt cx="0" cy="0"/>
        </a:xfrm>
      </p:grpSpPr>
      <p:sp>
        <p:nvSpPr>
          <p:cNvPr id="6" name="Metin kutusu 5">
            <a:extLst>
              <a:ext uri="{FF2B5EF4-FFF2-40B4-BE49-F238E27FC236}">
                <a16:creationId xmlns="" xmlns:a16="http://schemas.microsoft.com/office/drawing/2014/main" id="{EA85524F-463D-4082-8D1D-6DC4E063ED58}"/>
              </a:ext>
            </a:extLst>
          </p:cNvPr>
          <p:cNvSpPr txBox="1"/>
          <p:nvPr/>
        </p:nvSpPr>
        <p:spPr>
          <a:xfrm>
            <a:off x="-1" y="151765"/>
            <a:ext cx="12125325" cy="2492990"/>
          </a:xfrm>
          <a:prstGeom prst="rect">
            <a:avLst/>
          </a:prstGeom>
          <a:noFill/>
        </p:spPr>
        <p:txBody>
          <a:bodyPr wrap="square" rtlCol="0">
            <a:spAutoFit/>
          </a:bodyPr>
          <a:lstStyle/>
          <a:p>
            <a:pPr marL="285750" indent="-285750" algn="just">
              <a:buFont typeface="Wingdings" panose="05000000000000000000" pitchFamily="2" charset="2"/>
              <a:buChar char="§"/>
            </a:pPr>
            <a:r>
              <a:rPr lang="tr-TR" sz="2400" dirty="0"/>
              <a:t>2010 Mart ayında kanal, EPA(ABD ÇEVRE KORUMA AJANSI) tarafından Ulusal Öncelikler listesine alınmış ve projeye açılmıştır.</a:t>
            </a:r>
          </a:p>
          <a:p>
            <a:pPr marL="285750" indent="-285750" algn="just">
              <a:buFont typeface="Wingdings" panose="05000000000000000000" pitchFamily="2" charset="2"/>
              <a:buChar char="§"/>
            </a:pPr>
            <a:r>
              <a:rPr lang="tr-TR" sz="2400" dirty="0"/>
              <a:t>Projenin </a:t>
            </a:r>
            <a:r>
              <a:rPr lang="tr-TR" sz="2400" dirty="0" err="1"/>
              <a:t>nihayi</a:t>
            </a:r>
            <a:r>
              <a:rPr lang="tr-TR" sz="2400" dirty="0"/>
              <a:t> amacı şehrin orta yerinde bulunan ve insan sağlığını tehdit eden kirliliği ortadan kaldırmaktır.</a:t>
            </a:r>
          </a:p>
          <a:p>
            <a:pPr marL="285750" indent="-285750" algn="just">
              <a:buFont typeface="Wingdings" panose="05000000000000000000" pitchFamily="2" charset="2"/>
              <a:buChar char="§"/>
            </a:pPr>
            <a:r>
              <a:rPr lang="tr-TR" sz="2400" dirty="0"/>
              <a:t>Projeyle birlikte </a:t>
            </a:r>
            <a:r>
              <a:rPr lang="tr-TR" sz="2400" dirty="0" err="1"/>
              <a:t>Gowanus</a:t>
            </a:r>
            <a:r>
              <a:rPr lang="tr-TR" sz="2400" dirty="0"/>
              <a:t> Kanalı bir park alanına dönüştürülmüştür.</a:t>
            </a:r>
          </a:p>
          <a:p>
            <a:pPr marL="285750" indent="-285750" algn="just">
              <a:buFont typeface="Wingdings" panose="05000000000000000000" pitchFamily="2" charset="2"/>
              <a:buChar char="§"/>
            </a:pPr>
            <a:endParaRPr lang="tr-TR" dirty="0"/>
          </a:p>
          <a:p>
            <a:pPr marL="285750" indent="-285750" algn="just">
              <a:buFont typeface="Wingdings" panose="05000000000000000000" pitchFamily="2" charset="2"/>
              <a:buChar char="§"/>
            </a:pPr>
            <a:endParaRPr lang="tr-TR" dirty="0"/>
          </a:p>
        </p:txBody>
      </p:sp>
    </p:spTree>
    <p:extLst>
      <p:ext uri="{BB962C8B-B14F-4D97-AF65-F5344CB8AC3E}">
        <p14:creationId xmlns:p14="http://schemas.microsoft.com/office/powerpoint/2010/main" val="266828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 xmlns:a16="http://schemas.microsoft.com/office/drawing/2014/main" id="{12733BD1-8C04-4A2A-A5B7-F71C476F9582}"/>
              </a:ext>
            </a:extLst>
          </p:cNvPr>
          <p:cNvPicPr>
            <a:picLocks noChangeAspect="1"/>
          </p:cNvPicPr>
          <p:nvPr/>
        </p:nvPicPr>
        <p:blipFill>
          <a:blip r:embed="rId2"/>
          <a:stretch>
            <a:fillRect/>
          </a:stretch>
        </p:blipFill>
        <p:spPr>
          <a:xfrm>
            <a:off x="3962400" y="1122317"/>
            <a:ext cx="8229600" cy="4629150"/>
          </a:xfrm>
          <a:prstGeom prst="rect">
            <a:avLst/>
          </a:prstGeom>
        </p:spPr>
      </p:pic>
      <p:sp>
        <p:nvSpPr>
          <p:cNvPr id="3" name="İçerik Yer Tutucusu 2"/>
          <p:cNvSpPr>
            <a:spLocks noGrp="1"/>
          </p:cNvSpPr>
          <p:nvPr>
            <p:ph idx="1"/>
          </p:nvPr>
        </p:nvSpPr>
        <p:spPr>
          <a:xfrm>
            <a:off x="514677" y="1159274"/>
            <a:ext cx="3946289" cy="4970417"/>
          </a:xfrm>
        </p:spPr>
        <p:txBody>
          <a:bodyPr/>
          <a:lstStyle/>
          <a:p>
            <a:pPr algn="just"/>
            <a:r>
              <a:rPr lang="tr-TR" dirty="0"/>
              <a:t>1758 dönümlük fizyolojik ve yasal su havzası sınırı, </a:t>
            </a:r>
            <a:r>
              <a:rPr lang="tr-TR" dirty="0" err="1"/>
              <a:t>Brooklyn'deki</a:t>
            </a:r>
            <a:r>
              <a:rPr lang="tr-TR" dirty="0"/>
              <a:t> Park </a:t>
            </a:r>
            <a:r>
              <a:rPr lang="tr-TR" dirty="0" err="1"/>
              <a:t>Slope</a:t>
            </a:r>
            <a:r>
              <a:rPr lang="tr-TR" dirty="0"/>
              <a:t>, </a:t>
            </a:r>
            <a:r>
              <a:rPr lang="tr-TR" dirty="0" err="1"/>
              <a:t>Carroll</a:t>
            </a:r>
            <a:r>
              <a:rPr lang="tr-TR" dirty="0"/>
              <a:t> </a:t>
            </a:r>
            <a:r>
              <a:rPr lang="tr-TR" dirty="0" err="1"/>
              <a:t>Gardens</a:t>
            </a:r>
            <a:r>
              <a:rPr lang="tr-TR" dirty="0"/>
              <a:t> ve </a:t>
            </a:r>
            <a:r>
              <a:rPr lang="tr-TR" dirty="0" err="1"/>
              <a:t>Boerum</a:t>
            </a:r>
            <a:r>
              <a:rPr lang="tr-TR" dirty="0"/>
              <a:t> </a:t>
            </a:r>
            <a:r>
              <a:rPr lang="tr-TR" dirty="0" err="1"/>
              <a:t>Hill</a:t>
            </a:r>
            <a:r>
              <a:rPr lang="tr-TR" dirty="0"/>
              <a:t> semtlerinden kanala su katıyor. </a:t>
            </a:r>
          </a:p>
          <a:p>
            <a:pPr algn="just"/>
            <a:r>
              <a:rPr lang="tr-TR" dirty="0"/>
              <a:t>Proje atık suyun </a:t>
            </a:r>
            <a:r>
              <a:rPr lang="tr-TR" dirty="0" err="1"/>
              <a:t>bertarafını</a:t>
            </a:r>
            <a:r>
              <a:rPr lang="tr-TR" dirty="0"/>
              <a:t> sağlamak ve şiddetli yağmurla akışa geçen yüzey suyunu yönetmek için tasarlanmıştır (Anonim 2019). </a:t>
            </a:r>
            <a:br>
              <a:rPr lang="tr-TR" dirty="0"/>
            </a:br>
            <a:endParaRPr lang="tr-TR" dirty="0"/>
          </a:p>
        </p:txBody>
      </p:sp>
      <p:sp>
        <p:nvSpPr>
          <p:cNvPr id="2" name="Unvan 1"/>
          <p:cNvSpPr>
            <a:spLocks noGrp="1"/>
          </p:cNvSpPr>
          <p:nvPr>
            <p:ph type="title"/>
          </p:nvPr>
        </p:nvSpPr>
        <p:spPr>
          <a:xfrm>
            <a:off x="784098" y="442123"/>
            <a:ext cx="10058400" cy="717151"/>
          </a:xfrm>
        </p:spPr>
        <p:txBody>
          <a:bodyPr>
            <a:normAutofit/>
          </a:bodyPr>
          <a:lstStyle/>
          <a:p>
            <a:r>
              <a:rPr lang="tr-TR" sz="3600" dirty="0" err="1"/>
              <a:t>Gowanus</a:t>
            </a:r>
            <a:r>
              <a:rPr lang="tr-TR" sz="3600" dirty="0"/>
              <a:t> Kanalı Sünger Parkı</a:t>
            </a:r>
          </a:p>
        </p:txBody>
      </p:sp>
    </p:spTree>
    <p:extLst>
      <p:ext uri="{BB962C8B-B14F-4D97-AF65-F5344CB8AC3E}">
        <p14:creationId xmlns:p14="http://schemas.microsoft.com/office/powerpoint/2010/main" val="94569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 xmlns:a16="http://schemas.microsoft.com/office/drawing/2014/main" id="{22F9DE6B-EC72-4188-9DAA-4EA5FFEE8D51}"/>
              </a:ext>
            </a:extLst>
          </p:cNvPr>
          <p:cNvPicPr>
            <a:picLocks noChangeAspect="1"/>
          </p:cNvPicPr>
          <p:nvPr/>
        </p:nvPicPr>
        <p:blipFill>
          <a:blip r:embed="rId2"/>
          <a:stretch>
            <a:fillRect/>
          </a:stretch>
        </p:blipFill>
        <p:spPr>
          <a:xfrm>
            <a:off x="0" y="0"/>
            <a:ext cx="12192000" cy="6858000"/>
          </a:xfrm>
          <a:prstGeom prst="rect">
            <a:avLst/>
          </a:prstGeom>
        </p:spPr>
      </p:pic>
      <p:sp>
        <p:nvSpPr>
          <p:cNvPr id="2" name="Unvan 1"/>
          <p:cNvSpPr>
            <a:spLocks noGrp="1"/>
          </p:cNvSpPr>
          <p:nvPr>
            <p:ph type="title"/>
          </p:nvPr>
        </p:nvSpPr>
        <p:spPr>
          <a:xfrm>
            <a:off x="0" y="6262769"/>
            <a:ext cx="10058400" cy="595231"/>
          </a:xfrm>
        </p:spPr>
        <p:txBody>
          <a:bodyPr>
            <a:normAutofit/>
          </a:bodyPr>
          <a:lstStyle/>
          <a:p>
            <a:r>
              <a:rPr lang="tr-TR" sz="2800" dirty="0" err="1"/>
              <a:t>Gowanus</a:t>
            </a:r>
            <a:r>
              <a:rPr lang="tr-TR" sz="2800" dirty="0"/>
              <a:t> Kanalı Sünger Parkı </a:t>
            </a:r>
            <a:r>
              <a:rPr lang="tr-TR" sz="2800" dirty="0" err="1"/>
              <a:t>master</a:t>
            </a:r>
            <a:r>
              <a:rPr lang="tr-TR" sz="2800" dirty="0"/>
              <a:t> planı</a:t>
            </a:r>
          </a:p>
        </p:txBody>
      </p:sp>
    </p:spTree>
    <p:extLst>
      <p:ext uri="{BB962C8B-B14F-4D97-AF65-F5344CB8AC3E}">
        <p14:creationId xmlns:p14="http://schemas.microsoft.com/office/powerpoint/2010/main" val="4046999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 xmlns:a16="http://schemas.microsoft.com/office/drawing/2014/main" id="{5118BA95-03E7-41B7-B442-0AF8C0A7FF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6" name="Group 45">
            <a:extLst>
              <a:ext uri="{FF2B5EF4-FFF2-40B4-BE49-F238E27FC236}">
                <a16:creationId xmlns="" xmlns:a16="http://schemas.microsoft.com/office/drawing/2014/main" id="{E799C3D5-7D55-4046-808C-F290F456D6E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061035" y="1679569"/>
            <a:ext cx="3498864" cy="3498858"/>
            <a:chOff x="1061035" y="1679569"/>
            <a:chExt cx="3498864" cy="3498858"/>
          </a:xfrm>
        </p:grpSpPr>
        <p:sp>
          <p:nvSpPr>
            <p:cNvPr id="47" name="Oval 46">
              <a:extLst>
                <a:ext uri="{FF2B5EF4-FFF2-40B4-BE49-F238E27FC236}">
                  <a16:creationId xmlns="" xmlns:a16="http://schemas.microsoft.com/office/drawing/2014/main" id="{059D8741-EAD6-41B1-A882-70D70FC3582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 xmlns:a16="http://schemas.microsoft.com/office/drawing/2014/main" id="{45444F36-3103-4D11-A25F-C054D4606DA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Unvan 1"/>
          <p:cNvSpPr>
            <a:spLocks noGrp="1"/>
          </p:cNvSpPr>
          <p:nvPr>
            <p:ph type="title"/>
          </p:nvPr>
        </p:nvSpPr>
        <p:spPr>
          <a:xfrm>
            <a:off x="1490145" y="2376862"/>
            <a:ext cx="2640646" cy="2104273"/>
          </a:xfrm>
          <a:noFill/>
        </p:spPr>
        <p:txBody>
          <a:bodyPr>
            <a:normAutofit fontScale="90000"/>
          </a:bodyPr>
          <a:lstStyle/>
          <a:p>
            <a:pPr algn="ctr"/>
            <a:r>
              <a:rPr lang="tr-TR" sz="3000">
                <a:solidFill>
                  <a:srgbClr val="FFFFFF"/>
                </a:solidFill>
              </a:rPr>
              <a:t>Gowanus Kanalı Sünger Parkı proje detayları</a:t>
            </a:r>
          </a:p>
        </p:txBody>
      </p:sp>
      <p:sp>
        <p:nvSpPr>
          <p:cNvPr id="50" name="Rectangle 49">
            <a:extLst>
              <a:ext uri="{FF2B5EF4-FFF2-40B4-BE49-F238E27FC236}">
                <a16:creationId xmlns="" xmlns:a16="http://schemas.microsoft.com/office/drawing/2014/main" id="{AD9B3EAD-A2B3-42C4-927C-3455E3E69E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çerik Yer Tutucusu 2"/>
          <p:cNvSpPr>
            <a:spLocks noGrp="1"/>
          </p:cNvSpPr>
          <p:nvPr>
            <p:ph idx="1"/>
          </p:nvPr>
        </p:nvSpPr>
        <p:spPr>
          <a:xfrm>
            <a:off x="5979900" y="725392"/>
            <a:ext cx="5603618" cy="5407212"/>
          </a:xfrm>
        </p:spPr>
        <p:txBody>
          <a:bodyPr anchor="ctr">
            <a:normAutofit/>
          </a:bodyPr>
          <a:lstStyle/>
          <a:p>
            <a:pPr marL="0" indent="0" algn="just">
              <a:buNone/>
            </a:pPr>
            <a:r>
              <a:rPr lang="tr-TR" sz="1700" b="1" dirty="0"/>
              <a:t>PROJE ADI: </a:t>
            </a:r>
            <a:r>
              <a:rPr lang="tr-TR" sz="1700" dirty="0" err="1"/>
              <a:t>Gowanus</a:t>
            </a:r>
            <a:r>
              <a:rPr lang="tr-TR" sz="1700" dirty="0"/>
              <a:t> Kanalı Sünger Parkı </a:t>
            </a:r>
            <a:r>
              <a:rPr lang="tr-TR" sz="1700" dirty="0" err="1"/>
              <a:t>Masterplan</a:t>
            </a:r>
            <a:endParaRPr lang="tr-TR" sz="1700" dirty="0"/>
          </a:p>
          <a:p>
            <a:pPr marL="0" indent="0" algn="just">
              <a:buNone/>
            </a:pPr>
            <a:r>
              <a:rPr lang="tr-TR" sz="1700" b="1" dirty="0"/>
              <a:t>PROJE SAHİBİ: </a:t>
            </a:r>
            <a:r>
              <a:rPr lang="tr-TR" sz="1700" dirty="0" err="1"/>
              <a:t>Dlandstudio</a:t>
            </a:r>
            <a:r>
              <a:rPr lang="tr-TR" sz="1700" dirty="0"/>
              <a:t>, </a:t>
            </a:r>
            <a:r>
              <a:rPr lang="tr-TR" sz="1700" dirty="0" err="1"/>
              <a:t>Susannah</a:t>
            </a:r>
            <a:r>
              <a:rPr lang="tr-TR" sz="1700" dirty="0"/>
              <a:t> </a:t>
            </a:r>
            <a:r>
              <a:rPr lang="tr-TR" sz="1700" dirty="0" err="1"/>
              <a:t>Drake</a:t>
            </a:r>
            <a:endParaRPr lang="tr-TR" sz="1700" dirty="0"/>
          </a:p>
          <a:p>
            <a:pPr marL="0" indent="0" algn="just">
              <a:buNone/>
            </a:pPr>
            <a:r>
              <a:rPr lang="tr-TR" sz="1700" b="1" dirty="0"/>
              <a:t>YER: </a:t>
            </a:r>
            <a:r>
              <a:rPr lang="tr-TR" sz="1700" dirty="0" err="1"/>
              <a:t>Brooklyn</a:t>
            </a:r>
            <a:r>
              <a:rPr lang="tr-TR" sz="1700" dirty="0"/>
              <a:t> ,  New York</a:t>
            </a:r>
          </a:p>
          <a:p>
            <a:pPr marL="0" indent="0" algn="just">
              <a:buNone/>
            </a:pPr>
            <a:r>
              <a:rPr lang="tr-TR" sz="1700" b="1" dirty="0"/>
              <a:t>PROJE KAPSAMI: </a:t>
            </a:r>
            <a:r>
              <a:rPr lang="tr-TR" sz="1700" dirty="0"/>
              <a:t>Koruma / Restorasyon</a:t>
            </a:r>
          </a:p>
          <a:p>
            <a:pPr marL="0" indent="0" algn="just">
              <a:buNone/>
            </a:pPr>
            <a:r>
              <a:rPr lang="tr-TR" sz="1700" b="1" dirty="0"/>
              <a:t>ÖDÜLLER: </a:t>
            </a:r>
            <a:r>
              <a:rPr lang="tr-TR" sz="1700" dirty="0"/>
              <a:t>2017 Mimarlar Odası New York Tasarım Ödülü</a:t>
            </a:r>
          </a:p>
          <a:p>
            <a:pPr marL="0" indent="0" algn="just">
              <a:buNone/>
            </a:pPr>
            <a:r>
              <a:rPr lang="tr-TR" sz="1700" b="1" dirty="0"/>
              <a:t>Proje bedeli: </a:t>
            </a:r>
            <a:r>
              <a:rPr lang="tr-TR" sz="1700" dirty="0"/>
              <a:t>1.5 milyon dolar</a:t>
            </a:r>
          </a:p>
          <a:p>
            <a:pPr marL="0" indent="0" algn="just">
              <a:buNone/>
            </a:pPr>
            <a:r>
              <a:rPr lang="tr-TR" sz="1700" b="1" dirty="0"/>
              <a:t>Proje uygulama süresi: </a:t>
            </a:r>
            <a:r>
              <a:rPr lang="tr-TR" sz="1700" dirty="0"/>
              <a:t>8 hafta</a:t>
            </a:r>
          </a:p>
          <a:p>
            <a:pPr algn="just">
              <a:buClr>
                <a:schemeClr val="tx1"/>
              </a:buClr>
            </a:pPr>
            <a:r>
              <a:rPr lang="tr-TR" sz="1700" dirty="0"/>
              <a:t>Proje önerisi 2008 yılında yapılıyor ancak projenin uygulanması 2016 yılını buluyor (Anonim 2019).</a:t>
            </a:r>
          </a:p>
        </p:txBody>
      </p:sp>
    </p:spTree>
    <p:extLst>
      <p:ext uri="{BB962C8B-B14F-4D97-AF65-F5344CB8AC3E}">
        <p14:creationId xmlns:p14="http://schemas.microsoft.com/office/powerpoint/2010/main" val="2651840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 xmlns:a16="http://schemas.microsoft.com/office/drawing/2014/main" id="{BCFFB95F-D901-4937-8084-8A7BAA84FA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8479777" y="639763"/>
            <a:ext cx="3046073" cy="5177377"/>
          </a:xfrm>
          <a:ln>
            <a:noFill/>
          </a:ln>
        </p:spPr>
        <p:txBody>
          <a:bodyPr>
            <a:normAutofit/>
          </a:bodyPr>
          <a:lstStyle/>
          <a:p>
            <a:pPr algn="just"/>
            <a:r>
              <a:rPr lang="tr-TR" sz="4000" dirty="0" err="1"/>
              <a:t>Gowanus</a:t>
            </a:r>
            <a:r>
              <a:rPr lang="tr-TR" sz="4000" dirty="0"/>
              <a:t> Kanalı Sünger Parkı tasarım hedefleri</a:t>
            </a:r>
          </a:p>
        </p:txBody>
      </p:sp>
      <p:grpSp>
        <p:nvGrpSpPr>
          <p:cNvPr id="38" name="Group 37">
            <a:extLst>
              <a:ext uri="{FF2B5EF4-FFF2-40B4-BE49-F238E27FC236}">
                <a16:creationId xmlns="" xmlns:a16="http://schemas.microsoft.com/office/drawing/2014/main" id="{60F473BD-3FD3-4548-A8F5-11D3C9CB88B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01725" y="6229681"/>
            <a:ext cx="457200" cy="457200"/>
            <a:chOff x="11361456" y="6195813"/>
            <a:chExt cx="548640" cy="548640"/>
          </a:xfrm>
        </p:grpSpPr>
        <p:sp>
          <p:nvSpPr>
            <p:cNvPr id="39" name="Oval 38">
              <a:extLst>
                <a:ext uri="{FF2B5EF4-FFF2-40B4-BE49-F238E27FC236}">
                  <a16:creationId xmlns="" xmlns:a16="http://schemas.microsoft.com/office/drawing/2014/main" id="{691E02ED-3E2E-4396-B6DE-5F93F2F111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0" name="Oval 39">
              <a:extLst>
                <a:ext uri="{FF2B5EF4-FFF2-40B4-BE49-F238E27FC236}">
                  <a16:creationId xmlns="" xmlns:a16="http://schemas.microsoft.com/office/drawing/2014/main" id="{28F088F5-B4E7-43B9-88F4-8667026E4B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31" name="İçerik Yer Tutucusu 2">
            <a:extLst>
              <a:ext uri="{FF2B5EF4-FFF2-40B4-BE49-F238E27FC236}">
                <a16:creationId xmlns="" xmlns:a16="http://schemas.microsoft.com/office/drawing/2014/main" id="{001DA783-AA66-40A8-BAA5-7BA2EFBA61A0}"/>
              </a:ext>
            </a:extLst>
          </p:cNvPr>
          <p:cNvGraphicFramePr>
            <a:graphicFrameLocks noGrp="1"/>
          </p:cNvGraphicFramePr>
          <p:nvPr>
            <p:ph idx="1"/>
            <p:extLst>
              <p:ext uri="{D42A27DB-BD31-4B8C-83A1-F6EECF244321}">
                <p14:modId xmlns:p14="http://schemas.microsoft.com/office/powerpoint/2010/main" val="2744944336"/>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62206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BCFFB95F-D901-4937-8084-8A7BAA84FA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 xmlns:a16="http://schemas.microsoft.com/office/drawing/2014/main" id="{E27B4438-D4C9-4B1F-9A22-D82EFEFD3D7C}"/>
              </a:ext>
            </a:extLst>
          </p:cNvPr>
          <p:cNvSpPr>
            <a:spLocks noGrp="1"/>
          </p:cNvSpPr>
          <p:nvPr>
            <p:ph type="title"/>
          </p:nvPr>
        </p:nvSpPr>
        <p:spPr>
          <a:xfrm>
            <a:off x="8479777" y="639763"/>
            <a:ext cx="3046073" cy="5177377"/>
          </a:xfrm>
          <a:ln>
            <a:noFill/>
          </a:ln>
        </p:spPr>
        <p:txBody>
          <a:bodyPr>
            <a:normAutofit/>
          </a:bodyPr>
          <a:lstStyle/>
          <a:p>
            <a:pPr algn="just"/>
            <a:r>
              <a:rPr lang="tr-TR" sz="4000" dirty="0" err="1"/>
              <a:t>Gowanus</a:t>
            </a:r>
            <a:r>
              <a:rPr lang="tr-TR" sz="4000" dirty="0"/>
              <a:t> Kanalı Sünger Parkı tasarım hedefleri</a:t>
            </a:r>
          </a:p>
        </p:txBody>
      </p:sp>
      <p:grpSp>
        <p:nvGrpSpPr>
          <p:cNvPr id="12" name="Group 11">
            <a:extLst>
              <a:ext uri="{FF2B5EF4-FFF2-40B4-BE49-F238E27FC236}">
                <a16:creationId xmlns="" xmlns:a16="http://schemas.microsoft.com/office/drawing/2014/main" id="{60F473BD-3FD3-4548-A8F5-11D3C9CB88B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 xmlns:a16="http://schemas.microsoft.com/office/drawing/2014/main" id="{691E02ED-3E2E-4396-B6DE-5F93F2F111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 xmlns:a16="http://schemas.microsoft.com/office/drawing/2014/main" id="{28F088F5-B4E7-43B9-88F4-8667026E4B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5" name="İçerik Yer Tutucusu 2">
            <a:extLst>
              <a:ext uri="{FF2B5EF4-FFF2-40B4-BE49-F238E27FC236}">
                <a16:creationId xmlns="" xmlns:a16="http://schemas.microsoft.com/office/drawing/2014/main" id="{2682EF01-CFD1-4EB2-B4CB-76A58B5D6402}"/>
              </a:ext>
            </a:extLst>
          </p:cNvPr>
          <p:cNvGraphicFramePr>
            <a:graphicFrameLocks noGrp="1"/>
          </p:cNvGraphicFramePr>
          <p:nvPr>
            <p:ph idx="1"/>
            <p:extLst>
              <p:ext uri="{D42A27DB-BD31-4B8C-83A1-F6EECF244321}">
                <p14:modId xmlns:p14="http://schemas.microsoft.com/office/powerpoint/2010/main" val="1160953165"/>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30322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BCFFB95F-D901-4937-8084-8A7BAA84FA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 xmlns:a16="http://schemas.microsoft.com/office/drawing/2014/main" id="{94572EA0-6A5D-432A-BD0F-3E95054D839A}"/>
              </a:ext>
            </a:extLst>
          </p:cNvPr>
          <p:cNvSpPr>
            <a:spLocks noGrp="1"/>
          </p:cNvSpPr>
          <p:nvPr>
            <p:ph type="title"/>
          </p:nvPr>
        </p:nvSpPr>
        <p:spPr>
          <a:xfrm>
            <a:off x="8479777" y="639763"/>
            <a:ext cx="3046073" cy="5177377"/>
          </a:xfrm>
          <a:ln>
            <a:noFill/>
          </a:ln>
        </p:spPr>
        <p:txBody>
          <a:bodyPr>
            <a:normAutofit/>
          </a:bodyPr>
          <a:lstStyle/>
          <a:p>
            <a:pPr algn="just"/>
            <a:r>
              <a:rPr lang="tr-TR" sz="4000" dirty="0" err="1"/>
              <a:t>Gowanus</a:t>
            </a:r>
            <a:r>
              <a:rPr lang="tr-TR" sz="4000" dirty="0"/>
              <a:t> Kanalı Sünger Parkı tasarım hedefleri</a:t>
            </a:r>
          </a:p>
        </p:txBody>
      </p:sp>
      <p:grpSp>
        <p:nvGrpSpPr>
          <p:cNvPr id="12" name="Group 11">
            <a:extLst>
              <a:ext uri="{FF2B5EF4-FFF2-40B4-BE49-F238E27FC236}">
                <a16:creationId xmlns="" xmlns:a16="http://schemas.microsoft.com/office/drawing/2014/main" id="{60F473BD-3FD3-4548-A8F5-11D3C9CB88B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 xmlns:a16="http://schemas.microsoft.com/office/drawing/2014/main" id="{691E02ED-3E2E-4396-B6DE-5F93F2F111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 xmlns:a16="http://schemas.microsoft.com/office/drawing/2014/main" id="{28F088F5-B4E7-43B9-88F4-8667026E4B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5" name="İçerik Yer Tutucusu 2">
            <a:extLst>
              <a:ext uri="{FF2B5EF4-FFF2-40B4-BE49-F238E27FC236}">
                <a16:creationId xmlns="" xmlns:a16="http://schemas.microsoft.com/office/drawing/2014/main" id="{36952C49-55D9-4776-9569-21C33E41396C}"/>
              </a:ext>
            </a:extLst>
          </p:cNvPr>
          <p:cNvGraphicFramePr>
            <a:graphicFrameLocks noGrp="1"/>
          </p:cNvGraphicFramePr>
          <p:nvPr>
            <p:ph idx="1"/>
            <p:extLst>
              <p:ext uri="{D42A27DB-BD31-4B8C-83A1-F6EECF244321}">
                <p14:modId xmlns:p14="http://schemas.microsoft.com/office/powerpoint/2010/main" val="2325161691"/>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5003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 xmlns:a16="http://schemas.microsoft.com/office/drawing/2014/main" id="{2550AE69-AC86-4188-83E5-A856C4F1DC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7">
            <a:extLst>
              <a:ext uri="{FF2B5EF4-FFF2-40B4-BE49-F238E27FC236}">
                <a16:creationId xmlns="" xmlns:a16="http://schemas.microsoft.com/office/drawing/2014/main" id="{EC4CA156-2C9D-4F0C-B229-88D8B5E17B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59">
            <a:extLst>
              <a:ext uri="{FF2B5EF4-FFF2-40B4-BE49-F238E27FC236}">
                <a16:creationId xmlns="" xmlns:a16="http://schemas.microsoft.com/office/drawing/2014/main" id="{D7361ED3-EBE5-4EFC-8DA3-D0CE4BF2F4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2" name="Group 61">
            <a:extLst>
              <a:ext uri="{FF2B5EF4-FFF2-40B4-BE49-F238E27FC236}">
                <a16:creationId xmlns="" xmlns:a16="http://schemas.microsoft.com/office/drawing/2014/main" id="{85105087-7F16-4C94-837C-C4544511666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9649215" y="4068923"/>
            <a:ext cx="1080904" cy="1080902"/>
            <a:chOff x="9685338" y="4460675"/>
            <a:chExt cx="1080904" cy="1080902"/>
          </a:xfrm>
        </p:grpSpPr>
        <p:sp>
          <p:nvSpPr>
            <p:cNvPr id="63" name="Oval 62">
              <a:extLst>
                <a:ext uri="{FF2B5EF4-FFF2-40B4-BE49-F238E27FC236}">
                  <a16:creationId xmlns="" xmlns:a16="http://schemas.microsoft.com/office/drawing/2014/main" id="{4F2F3467-E50F-4A91-B27D-E324936A66D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64" name="Oval 63">
              <a:extLst>
                <a:ext uri="{FF2B5EF4-FFF2-40B4-BE49-F238E27FC236}">
                  <a16:creationId xmlns="" xmlns:a16="http://schemas.microsoft.com/office/drawing/2014/main" id="{D678BE03-AC84-4940-A7FD-5B143FE2D6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6" name="Rectangle 65">
            <a:extLst>
              <a:ext uri="{FF2B5EF4-FFF2-40B4-BE49-F238E27FC236}">
                <a16:creationId xmlns="" xmlns:a16="http://schemas.microsoft.com/office/drawing/2014/main" id="{0E2D3DCD-4716-40AA-90C0-6F2F9F116C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Resim 3">
            <a:extLst>
              <a:ext uri="{FF2B5EF4-FFF2-40B4-BE49-F238E27FC236}">
                <a16:creationId xmlns="" xmlns:a16="http://schemas.microsoft.com/office/drawing/2014/main" id="{4E1740DB-EB3F-4276-981C-BDFC80D6D7C0}"/>
              </a:ext>
            </a:extLst>
          </p:cNvPr>
          <p:cNvPicPr>
            <a:picLocks noChangeAspect="1"/>
          </p:cNvPicPr>
          <p:nvPr/>
        </p:nvPicPr>
        <p:blipFill rotWithShape="1">
          <a:blip r:embed="rId6"/>
          <a:srcRect l="9091" t="41977" b="12512"/>
          <a:stretch/>
        </p:blipFill>
        <p:spPr>
          <a:xfrm>
            <a:off x="20" y="10"/>
            <a:ext cx="12191980" cy="6857989"/>
          </a:xfrm>
          <a:prstGeom prst="rect">
            <a:avLst/>
          </a:prstGeom>
        </p:spPr>
      </p:pic>
      <p:sp>
        <p:nvSpPr>
          <p:cNvPr id="68" name="Rectangle 67">
            <a:extLst>
              <a:ext uri="{FF2B5EF4-FFF2-40B4-BE49-F238E27FC236}">
                <a16:creationId xmlns="" xmlns:a16="http://schemas.microsoft.com/office/drawing/2014/main" id="{037BACED-9574-4AAE-9D04-5100308350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7400">
                <a:blipFill dpi="0" rotWithShape="1">
                  <a:blip r:embed="rId4">
                    <a:extLst/>
                  </a:blip>
                  <a:srcRect/>
                  <a:tile tx="6350" ty="-127000" sx="65000" sy="64000" flip="none" algn="tl"/>
                </a:blipFill>
              </a:rPr>
              <a:t>yöntem</a:t>
            </a:r>
          </a:p>
        </p:txBody>
      </p:sp>
      <p:sp>
        <p:nvSpPr>
          <p:cNvPr id="3" name="İçerik Yer Tutucusu 2"/>
          <p:cNvSpPr>
            <a:spLocks noGrp="1"/>
          </p:cNvSpPr>
          <p:nvPr>
            <p:ph idx="1"/>
          </p:nvPr>
        </p:nvSpPr>
        <p:spPr>
          <a:xfrm>
            <a:off x="1069848" y="5908302"/>
            <a:ext cx="9052560" cy="364482"/>
          </a:xfrm>
        </p:spPr>
        <p:txBody>
          <a:bodyPr vert="horz" lIns="91440" tIns="45720" rIns="91440" bIns="45720" rtlCol="0">
            <a:normAutofit fontScale="85000" lnSpcReduction="10000"/>
          </a:bodyPr>
          <a:lstStyle/>
          <a:p>
            <a:pPr marL="0" indent="0">
              <a:buNone/>
            </a:pPr>
            <a:r>
              <a:rPr lang="en-US" sz="1900"/>
              <a:t>Projenin uygulanmasında bio filtrasyon ve fitoremediasyon tekniği kullanılmıştır. </a:t>
            </a:r>
          </a:p>
        </p:txBody>
      </p:sp>
      <p:grpSp>
        <p:nvGrpSpPr>
          <p:cNvPr id="70" name="Group 69">
            <a:extLst>
              <a:ext uri="{FF2B5EF4-FFF2-40B4-BE49-F238E27FC236}">
                <a16:creationId xmlns="" xmlns:a16="http://schemas.microsoft.com/office/drawing/2014/main" id="{FA08BC01-A289-44B6-9133-2814052F97D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0245590" y="5111496"/>
            <a:ext cx="1080904" cy="1080902"/>
            <a:chOff x="9685338" y="4460675"/>
            <a:chExt cx="1080904" cy="1080902"/>
          </a:xfrm>
        </p:grpSpPr>
        <p:sp>
          <p:nvSpPr>
            <p:cNvPr id="71" name="Oval 70">
              <a:extLst>
                <a:ext uri="{FF2B5EF4-FFF2-40B4-BE49-F238E27FC236}">
                  <a16:creationId xmlns="" xmlns:a16="http://schemas.microsoft.com/office/drawing/2014/main" id="{A9CD65F9-B9FF-4981-AB43-F25748584E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2" name="Oval 71">
              <a:extLst>
                <a:ext uri="{FF2B5EF4-FFF2-40B4-BE49-F238E27FC236}">
                  <a16:creationId xmlns="" xmlns:a16="http://schemas.microsoft.com/office/drawing/2014/main" id="{782EC907-6C80-4890-9ECB-3019DBC4DF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57882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 xmlns:a16="http://schemas.microsoft.com/office/drawing/2014/main" id="{9B3B6567-C7FC-4456-9B73-5D260BA0014E}"/>
              </a:ext>
            </a:extLst>
          </p:cNvPr>
          <p:cNvSpPr/>
          <p:nvPr/>
        </p:nvSpPr>
        <p:spPr>
          <a:xfrm>
            <a:off x="0" y="0"/>
            <a:ext cx="6096000" cy="3046988"/>
          </a:xfrm>
          <a:prstGeom prst="rect">
            <a:avLst/>
          </a:prstGeom>
        </p:spPr>
        <p:txBody>
          <a:bodyPr>
            <a:spAutoFit/>
          </a:bodyPr>
          <a:lstStyle/>
          <a:p>
            <a:pPr algn="just"/>
            <a:r>
              <a:rPr lang="tr-TR" sz="2400" b="1" dirty="0"/>
              <a:t> </a:t>
            </a:r>
            <a:r>
              <a:rPr lang="tr-TR" sz="2400" b="1" dirty="0" err="1"/>
              <a:t>Bio</a:t>
            </a:r>
            <a:r>
              <a:rPr lang="tr-TR" sz="2400" b="1" dirty="0"/>
              <a:t> </a:t>
            </a:r>
            <a:r>
              <a:rPr lang="tr-TR" sz="2400" b="1" dirty="0" err="1"/>
              <a:t>filtrasyon</a:t>
            </a:r>
            <a:r>
              <a:rPr lang="tr-TR" sz="2400" b="1" dirty="0"/>
              <a:t>;</a:t>
            </a:r>
          </a:p>
          <a:p>
            <a:pPr marL="285750" indent="-285750" algn="just">
              <a:buFont typeface="Arial" panose="020B0604020202020204" pitchFamily="34" charset="0"/>
              <a:buChar char="•"/>
            </a:pPr>
            <a:r>
              <a:rPr lang="tr-TR" sz="2400" dirty="0"/>
              <a:t>Ağaç çukurlarına benzer,  kaldırımların içine yerleştirilmiş ve sokaklardan akan sular için bir havza içermektedir. </a:t>
            </a:r>
          </a:p>
          <a:p>
            <a:pPr marL="285750" indent="-285750" algn="just">
              <a:buFont typeface="Arial" panose="020B0604020202020204" pitchFamily="34" charset="0"/>
              <a:buChar char="•"/>
            </a:pPr>
            <a:r>
              <a:rPr lang="tr-TR" sz="2400" dirty="0"/>
              <a:t>Su toplama havuzunun dibi, suyun alınmasına izin vermek için toprak ve çakıl tabakaları içerir. Bunun hemen altında nüfuz toprağı yer almaktadır.</a:t>
            </a:r>
          </a:p>
        </p:txBody>
      </p:sp>
      <p:sp>
        <p:nvSpPr>
          <p:cNvPr id="6" name="Dikdörtgen 5">
            <a:extLst>
              <a:ext uri="{FF2B5EF4-FFF2-40B4-BE49-F238E27FC236}">
                <a16:creationId xmlns="" xmlns:a16="http://schemas.microsoft.com/office/drawing/2014/main" id="{36560D34-A47C-4BA4-A52D-2A52A411984E}"/>
              </a:ext>
            </a:extLst>
          </p:cNvPr>
          <p:cNvSpPr/>
          <p:nvPr/>
        </p:nvSpPr>
        <p:spPr>
          <a:xfrm>
            <a:off x="4371788" y="3010527"/>
            <a:ext cx="7372535" cy="3416320"/>
          </a:xfrm>
          <a:prstGeom prst="rect">
            <a:avLst/>
          </a:prstGeom>
        </p:spPr>
        <p:txBody>
          <a:bodyPr wrap="square">
            <a:spAutoFit/>
          </a:bodyPr>
          <a:lstStyle/>
          <a:p>
            <a:pPr algn="just"/>
            <a:r>
              <a:rPr lang="tr-TR" sz="2400" b="1" dirty="0" err="1"/>
              <a:t>Fitoremediasyon</a:t>
            </a:r>
            <a:r>
              <a:rPr lang="tr-TR" sz="2400" b="1" dirty="0"/>
              <a:t> tekniği;</a:t>
            </a:r>
          </a:p>
          <a:p>
            <a:pPr marL="285750" indent="-285750" algn="just">
              <a:buFont typeface="Arial" panose="020B0604020202020204" pitchFamily="34" charset="0"/>
              <a:buChar char="•"/>
            </a:pPr>
            <a:r>
              <a:rPr lang="tr-TR" sz="2400" dirty="0"/>
              <a:t> Kanal boyunca beton hücreler oluşturulmuş ve sabitlenmiştir. Bu su toplama hücreleri yağmur suyunun alınmasına izin vermek ve </a:t>
            </a:r>
            <a:r>
              <a:rPr lang="tr-TR" sz="2400" dirty="0" err="1"/>
              <a:t>fitrelemek</a:t>
            </a:r>
            <a:r>
              <a:rPr lang="tr-TR" sz="2400" dirty="0"/>
              <a:t> için çakıl ve toprakla doldurulmuştur.  </a:t>
            </a:r>
          </a:p>
          <a:p>
            <a:pPr marL="285750" indent="-285750" algn="just">
              <a:buFont typeface="Arial" panose="020B0604020202020204" pitchFamily="34" charset="0"/>
              <a:buChar char="•"/>
            </a:pPr>
            <a:r>
              <a:rPr lang="tr-TR" sz="2400" dirty="0"/>
              <a:t>Yüzey toprağı ile örtülerek fazla suyu emebilecek ve doğal olarak toksinleri, ağır metalleri ve kirletici maddeleri atık sudan emebilecek veya parçalayabilecek bitkiler kullanılmıştır</a:t>
            </a:r>
          </a:p>
        </p:txBody>
      </p:sp>
    </p:spTree>
    <p:extLst>
      <p:ext uri="{BB962C8B-B14F-4D97-AF65-F5344CB8AC3E}">
        <p14:creationId xmlns:p14="http://schemas.microsoft.com/office/powerpoint/2010/main" val="267086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çerik Yer Tutucusu 3">
            <a:extLst>
              <a:ext uri="{FF2B5EF4-FFF2-40B4-BE49-F238E27FC236}">
                <a16:creationId xmlns="" xmlns:a16="http://schemas.microsoft.com/office/drawing/2014/main" id="{301143D5-8A1B-4200-8969-1FFBB31F54EB}"/>
              </a:ext>
            </a:extLst>
          </p:cNvPr>
          <p:cNvPicPr>
            <a:picLocks noChangeAspect="1"/>
          </p:cNvPicPr>
          <p:nvPr/>
        </p:nvPicPr>
        <p:blipFill>
          <a:blip r:embed="rId2"/>
          <a:stretch>
            <a:fillRect/>
          </a:stretch>
        </p:blipFill>
        <p:spPr>
          <a:xfrm>
            <a:off x="633999" y="763695"/>
            <a:ext cx="7202311" cy="5113641"/>
          </a:xfrm>
          <a:prstGeom prst="rect">
            <a:avLst/>
          </a:prstGeom>
        </p:spPr>
      </p:pic>
      <p:sp>
        <p:nvSpPr>
          <p:cNvPr id="29" name="Content Placeholder 11">
            <a:extLst>
              <a:ext uri="{FF2B5EF4-FFF2-40B4-BE49-F238E27FC236}">
                <a16:creationId xmlns="" xmlns:a16="http://schemas.microsoft.com/office/drawing/2014/main" id="{D665465F-74A1-4151-95E6-BF214BDF9A63}"/>
              </a:ext>
            </a:extLst>
          </p:cNvPr>
          <p:cNvSpPr>
            <a:spLocks noGrp="1"/>
          </p:cNvSpPr>
          <p:nvPr>
            <p:ph idx="1"/>
          </p:nvPr>
        </p:nvSpPr>
        <p:spPr>
          <a:xfrm>
            <a:off x="7935369" y="1660868"/>
            <a:ext cx="4157570" cy="3340945"/>
          </a:xfrm>
        </p:spPr>
        <p:txBody>
          <a:bodyPr>
            <a:normAutofit fontScale="85000" lnSpcReduction="10000"/>
          </a:bodyPr>
          <a:lstStyle/>
          <a:p>
            <a:pPr algn="just"/>
            <a:r>
              <a:rPr lang="tr-TR" sz="2800" dirty="0" err="1">
                <a:effectLst>
                  <a:outerShdw blurRad="38100" dist="38100" dir="2700000" algn="tl">
                    <a:srgbClr val="000000">
                      <a:alpha val="43137"/>
                    </a:srgbClr>
                  </a:outerShdw>
                </a:effectLst>
              </a:rPr>
              <a:t>Gowanus</a:t>
            </a:r>
            <a:r>
              <a:rPr lang="tr-TR" sz="2800" dirty="0">
                <a:effectLst>
                  <a:outerShdw blurRad="38100" dist="38100" dir="2700000" algn="tl">
                    <a:srgbClr val="000000">
                      <a:alpha val="43137"/>
                    </a:srgbClr>
                  </a:outerShdw>
                </a:effectLst>
              </a:rPr>
              <a:t> kanalı New York Eyaletinin </a:t>
            </a:r>
            <a:r>
              <a:rPr lang="tr-TR" sz="2800" dirty="0" err="1">
                <a:effectLst>
                  <a:outerShdw blurRad="38100" dist="38100" dir="2700000" algn="tl">
                    <a:srgbClr val="000000">
                      <a:alpha val="43137"/>
                    </a:srgbClr>
                  </a:outerShdw>
                </a:effectLst>
              </a:rPr>
              <a:t>Brooklyn</a:t>
            </a:r>
            <a:r>
              <a:rPr lang="tr-TR" sz="2800" dirty="0">
                <a:effectLst>
                  <a:outerShdw blurRad="38100" dist="38100" dir="2700000" algn="tl">
                    <a:srgbClr val="000000">
                      <a:alpha val="43137"/>
                    </a:srgbClr>
                  </a:outerShdw>
                </a:effectLst>
              </a:rPr>
              <a:t> bölgesinde yer alır.</a:t>
            </a:r>
          </a:p>
          <a:p>
            <a:pPr algn="just"/>
            <a:r>
              <a:rPr lang="tr-TR" sz="2800" dirty="0">
                <a:effectLst>
                  <a:outerShdw blurRad="38100" dist="38100" dir="2700000" algn="tl">
                    <a:srgbClr val="000000">
                      <a:alpha val="43137"/>
                    </a:srgbClr>
                  </a:outerShdw>
                </a:effectLst>
              </a:rPr>
              <a:t>1850 de New York Eyaleti kanalın tamamlanması ile ilgili yasayı çıkarmıştır.</a:t>
            </a:r>
          </a:p>
          <a:p>
            <a:pPr algn="just"/>
            <a:r>
              <a:rPr lang="tr-TR" sz="2800" dirty="0" err="1">
                <a:effectLst>
                  <a:outerShdw blurRad="38100" dist="38100" dir="2700000" algn="tl">
                    <a:srgbClr val="000000">
                      <a:alpha val="43137"/>
                    </a:srgbClr>
                  </a:outerShdw>
                </a:effectLst>
              </a:rPr>
              <a:t>Gowanus</a:t>
            </a:r>
            <a:r>
              <a:rPr lang="tr-TR" sz="2800" dirty="0">
                <a:effectLst>
                  <a:outerShdw blurRad="38100" dist="38100" dir="2700000" algn="tl">
                    <a:srgbClr val="000000">
                      <a:alpha val="43137"/>
                    </a:srgbClr>
                  </a:outerShdw>
                </a:effectLst>
              </a:rPr>
              <a:t> kanal inşaatı 1860 da tamamlanmıştır.</a:t>
            </a:r>
          </a:p>
          <a:p>
            <a:pPr algn="just"/>
            <a:endParaRPr lang="en-US" sz="2800" dirty="0"/>
          </a:p>
        </p:txBody>
      </p:sp>
    </p:spTree>
    <p:extLst>
      <p:ext uri="{BB962C8B-B14F-4D97-AF65-F5344CB8AC3E}">
        <p14:creationId xmlns:p14="http://schemas.microsoft.com/office/powerpoint/2010/main" val="32030919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62352" y="393192"/>
            <a:ext cx="10058400" cy="656191"/>
          </a:xfrm>
        </p:spPr>
        <p:txBody>
          <a:bodyPr>
            <a:normAutofit fontScale="90000"/>
          </a:bodyPr>
          <a:lstStyle/>
          <a:p>
            <a:pPr algn="just"/>
            <a:r>
              <a:rPr lang="tr-TR" dirty="0" err="1"/>
              <a:t>Bio</a:t>
            </a:r>
            <a:r>
              <a:rPr lang="tr-TR" dirty="0"/>
              <a:t> </a:t>
            </a:r>
            <a:r>
              <a:rPr lang="tr-TR" dirty="0" err="1"/>
              <a:t>filtrasyon</a:t>
            </a:r>
            <a:r>
              <a:rPr lang="tr-TR" dirty="0"/>
              <a:t> (BİOSWALES) TEKNİĞİ</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91" y="1341120"/>
            <a:ext cx="3735765" cy="5037946"/>
          </a:xfrm>
          <a:prstGeom prst="rect">
            <a:avLst/>
          </a:prstGeom>
        </p:spPr>
      </p:pic>
      <p:pic>
        <p:nvPicPr>
          <p:cNvPr id="5" name="Resim 4"/>
          <p:cNvPicPr>
            <a:picLocks noChangeAspect="1"/>
          </p:cNvPicPr>
          <p:nvPr/>
        </p:nvPicPr>
        <p:blipFill>
          <a:blip r:embed="rId3"/>
          <a:stretch>
            <a:fillRect/>
          </a:stretch>
        </p:blipFill>
        <p:spPr>
          <a:xfrm>
            <a:off x="4323670" y="1341120"/>
            <a:ext cx="3735765" cy="5037946"/>
          </a:xfrm>
          <a:prstGeom prst="rect">
            <a:avLst/>
          </a:prstGeom>
        </p:spPr>
      </p:pic>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9448" y="1341120"/>
            <a:ext cx="3735765" cy="5037946"/>
          </a:xfrm>
          <a:prstGeom prst="rect">
            <a:avLst/>
          </a:prstGeom>
        </p:spPr>
      </p:pic>
    </p:spTree>
    <p:extLst>
      <p:ext uri="{BB962C8B-B14F-4D97-AF65-F5344CB8AC3E}">
        <p14:creationId xmlns:p14="http://schemas.microsoft.com/office/powerpoint/2010/main" val="1173922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 xmlns:a16="http://schemas.microsoft.com/office/drawing/2014/main" id="{A62E95EF-B21E-4E35-B608-95F6EAA85CD6}"/>
              </a:ext>
            </a:extLst>
          </p:cNvPr>
          <p:cNvPicPr>
            <a:picLocks noChangeAspect="1"/>
          </p:cNvPicPr>
          <p:nvPr/>
        </p:nvPicPr>
        <p:blipFill>
          <a:blip r:embed="rId2"/>
          <a:stretch>
            <a:fillRect/>
          </a:stretch>
        </p:blipFill>
        <p:spPr>
          <a:xfrm>
            <a:off x="845820" y="1478557"/>
            <a:ext cx="10662920" cy="5379443"/>
          </a:xfrm>
          <a:prstGeom prst="rect">
            <a:avLst/>
          </a:prstGeom>
        </p:spPr>
      </p:pic>
      <p:sp>
        <p:nvSpPr>
          <p:cNvPr id="2" name="Unvan 1">
            <a:extLst>
              <a:ext uri="{FF2B5EF4-FFF2-40B4-BE49-F238E27FC236}">
                <a16:creationId xmlns="" xmlns:a16="http://schemas.microsoft.com/office/drawing/2014/main" id="{7408F7D6-4C6C-4F56-965F-C2DA54B30786}"/>
              </a:ext>
            </a:extLst>
          </p:cNvPr>
          <p:cNvSpPr>
            <a:spLocks noGrp="1"/>
          </p:cNvSpPr>
          <p:nvPr>
            <p:ph type="title"/>
          </p:nvPr>
        </p:nvSpPr>
        <p:spPr>
          <a:xfrm>
            <a:off x="1148080" y="123952"/>
            <a:ext cx="10058400" cy="1466088"/>
          </a:xfrm>
        </p:spPr>
        <p:txBody>
          <a:bodyPr>
            <a:normAutofit/>
          </a:bodyPr>
          <a:lstStyle/>
          <a:p>
            <a:pPr algn="just"/>
            <a:r>
              <a:rPr lang="tr-TR" sz="4800" dirty="0"/>
              <a:t>SÜNGER PARK’IN KESİT VE 3 BOYUT GÖRÜNÜŞ ÇİZİMLERİ</a:t>
            </a:r>
          </a:p>
        </p:txBody>
      </p:sp>
    </p:spTree>
    <p:extLst>
      <p:ext uri="{BB962C8B-B14F-4D97-AF65-F5344CB8AC3E}">
        <p14:creationId xmlns:p14="http://schemas.microsoft.com/office/powerpoint/2010/main" val="3925387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p:cNvSpPr/>
          <p:nvPr/>
        </p:nvSpPr>
        <p:spPr>
          <a:xfrm>
            <a:off x="-19684" y="5920155"/>
            <a:ext cx="12049125" cy="830997"/>
          </a:xfrm>
          <a:prstGeom prst="rect">
            <a:avLst/>
          </a:prstGeom>
        </p:spPr>
        <p:txBody>
          <a:bodyPr wrap="square">
            <a:spAutoFit/>
          </a:bodyPr>
          <a:lstStyle/>
          <a:p>
            <a:pPr algn="just"/>
            <a:r>
              <a:rPr lang="tr-TR" sz="2400" dirty="0">
                <a:solidFill>
                  <a:srgbClr val="656565"/>
                </a:solidFill>
              </a:rPr>
              <a:t>2016 yılında tamamlanan Sünger Park, yılda yaklaşık 2.000.000 galon yağmur suyu yönetmektedir.</a:t>
            </a:r>
            <a:endParaRPr lang="tr-TR" sz="2400" dirty="0"/>
          </a:p>
        </p:txBody>
      </p:sp>
      <p:pic>
        <p:nvPicPr>
          <p:cNvPr id="3" name="Resim 2">
            <a:extLst>
              <a:ext uri="{FF2B5EF4-FFF2-40B4-BE49-F238E27FC236}">
                <a16:creationId xmlns="" xmlns:a16="http://schemas.microsoft.com/office/drawing/2014/main" id="{3C25FED8-9237-4458-A617-483FE49AE82C}"/>
              </a:ext>
            </a:extLst>
          </p:cNvPr>
          <p:cNvPicPr>
            <a:picLocks noChangeAspect="1"/>
          </p:cNvPicPr>
          <p:nvPr/>
        </p:nvPicPr>
        <p:blipFill>
          <a:blip r:embed="rId2"/>
          <a:stretch>
            <a:fillRect/>
          </a:stretch>
        </p:blipFill>
        <p:spPr>
          <a:xfrm>
            <a:off x="-19684" y="354598"/>
            <a:ext cx="8615680" cy="4846320"/>
          </a:xfrm>
          <a:prstGeom prst="rect">
            <a:avLst/>
          </a:prstGeom>
        </p:spPr>
      </p:pic>
      <p:pic>
        <p:nvPicPr>
          <p:cNvPr id="4" name="Resim 3">
            <a:extLst>
              <a:ext uri="{FF2B5EF4-FFF2-40B4-BE49-F238E27FC236}">
                <a16:creationId xmlns="" xmlns:a16="http://schemas.microsoft.com/office/drawing/2014/main" id="{25B8255A-7754-44F3-90B4-D7BDA3D9A4B5}"/>
              </a:ext>
            </a:extLst>
          </p:cNvPr>
          <p:cNvPicPr>
            <a:picLocks noChangeAspect="1"/>
          </p:cNvPicPr>
          <p:nvPr/>
        </p:nvPicPr>
        <p:blipFill>
          <a:blip r:embed="rId3"/>
          <a:stretch>
            <a:fillRect/>
          </a:stretch>
        </p:blipFill>
        <p:spPr>
          <a:xfrm>
            <a:off x="7884161" y="2661843"/>
            <a:ext cx="4145280" cy="3126232"/>
          </a:xfrm>
          <a:prstGeom prst="rect">
            <a:avLst/>
          </a:prstGeom>
        </p:spPr>
      </p:pic>
    </p:spTree>
    <p:extLst>
      <p:ext uri="{BB962C8B-B14F-4D97-AF65-F5344CB8AC3E}">
        <p14:creationId xmlns:p14="http://schemas.microsoft.com/office/powerpoint/2010/main" val="265815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 xmlns:a16="http://schemas.microsoft.com/office/drawing/2014/main" id="{EE6C75A5-F4B8-415F-B4EA-A9AD45087E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 xmlns:a16="http://schemas.microsoft.com/office/drawing/2014/main" id="{3D9CC178-C06A-480F-AAFC-127638C2982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a:extLst>
                <a:ext uri="{FF2B5EF4-FFF2-40B4-BE49-F238E27FC236}">
                  <a16:creationId xmlns="" xmlns:a16="http://schemas.microsoft.com/office/drawing/2014/main" id="{77235C6D-8D65-4BC6-AE0E-523AB3C8D5C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4" name="Resim 3">
            <a:extLst>
              <a:ext uri="{FF2B5EF4-FFF2-40B4-BE49-F238E27FC236}">
                <a16:creationId xmlns="" xmlns:a16="http://schemas.microsoft.com/office/drawing/2014/main" id="{87EE7BFD-B7CA-4E43-9C6E-050007E6C61D}"/>
              </a:ext>
            </a:extLst>
          </p:cNvPr>
          <p:cNvPicPr>
            <a:picLocks noChangeAspect="1"/>
          </p:cNvPicPr>
          <p:nvPr/>
        </p:nvPicPr>
        <p:blipFill rotWithShape="1">
          <a:blip r:embed="rId4"/>
          <a:srcRect/>
          <a:stretch/>
        </p:blipFill>
        <p:spPr>
          <a:xfrm>
            <a:off x="20" y="10"/>
            <a:ext cx="12191980" cy="6857990"/>
          </a:xfrm>
          <a:prstGeom prst="rect">
            <a:avLst/>
          </a:prstGeom>
        </p:spPr>
      </p:pic>
    </p:spTree>
    <p:extLst>
      <p:ext uri="{BB962C8B-B14F-4D97-AF65-F5344CB8AC3E}">
        <p14:creationId xmlns:p14="http://schemas.microsoft.com/office/powerpoint/2010/main" val="2527602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 xmlns:a16="http://schemas.microsoft.com/office/drawing/2014/main" id="{772726C3-B9C1-43C3-A71D-AF94B55E8375}"/>
              </a:ext>
            </a:extLst>
          </p:cNvPr>
          <p:cNvPicPr>
            <a:picLocks noChangeAspect="1"/>
          </p:cNvPicPr>
          <p:nvPr/>
        </p:nvPicPr>
        <p:blipFill>
          <a:blip r:embed="rId2"/>
          <a:stretch>
            <a:fillRect/>
          </a:stretch>
        </p:blipFill>
        <p:spPr>
          <a:xfrm>
            <a:off x="0" y="161014"/>
            <a:ext cx="12192000" cy="4389120"/>
          </a:xfrm>
          <a:prstGeom prst="rect">
            <a:avLst/>
          </a:prstGeom>
        </p:spPr>
      </p:pic>
      <p:pic>
        <p:nvPicPr>
          <p:cNvPr id="6" name="Resim 5">
            <a:extLst>
              <a:ext uri="{FF2B5EF4-FFF2-40B4-BE49-F238E27FC236}">
                <a16:creationId xmlns="" xmlns:a16="http://schemas.microsoft.com/office/drawing/2014/main" id="{27198701-F157-4D64-B8CB-C5B24663ADDB}"/>
              </a:ext>
            </a:extLst>
          </p:cNvPr>
          <p:cNvPicPr>
            <a:picLocks noChangeAspect="1"/>
          </p:cNvPicPr>
          <p:nvPr/>
        </p:nvPicPr>
        <p:blipFill>
          <a:blip r:embed="rId3"/>
          <a:stretch>
            <a:fillRect/>
          </a:stretch>
        </p:blipFill>
        <p:spPr>
          <a:xfrm>
            <a:off x="0" y="3534112"/>
            <a:ext cx="12192000" cy="3162874"/>
          </a:xfrm>
          <a:prstGeom prst="rect">
            <a:avLst/>
          </a:prstGeom>
        </p:spPr>
      </p:pic>
    </p:spTree>
    <p:extLst>
      <p:ext uri="{BB962C8B-B14F-4D97-AF65-F5344CB8AC3E}">
        <p14:creationId xmlns:p14="http://schemas.microsoft.com/office/powerpoint/2010/main" val="1395482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 xmlns:a16="http://schemas.microsoft.com/office/drawing/2014/main" id="{EAAA55B2-ACC2-466E-91FC-3875E84CB9E2}"/>
              </a:ext>
            </a:extLst>
          </p:cNvPr>
          <p:cNvPicPr>
            <a:picLocks noChangeAspect="1"/>
          </p:cNvPicPr>
          <p:nvPr/>
        </p:nvPicPr>
        <p:blipFill rotWithShape="1">
          <a:blip r:embed="rId2"/>
          <a:srcRect l="15752" r="19232" b="1"/>
          <a:stretch/>
        </p:blipFill>
        <p:spPr>
          <a:xfrm>
            <a:off x="-1" y="10"/>
            <a:ext cx="7370057" cy="6857990"/>
          </a:xfrm>
          <a:prstGeom prst="rect">
            <a:avLst/>
          </a:prstGeom>
        </p:spPr>
      </p:pic>
      <p:pic>
        <p:nvPicPr>
          <p:cNvPr id="11" name="Resim 10">
            <a:extLst>
              <a:ext uri="{FF2B5EF4-FFF2-40B4-BE49-F238E27FC236}">
                <a16:creationId xmlns="" xmlns:a16="http://schemas.microsoft.com/office/drawing/2014/main" id="{2BBDD2DA-B6D4-4CF9-BE3F-4AB4933C8F78}"/>
              </a:ext>
            </a:extLst>
          </p:cNvPr>
          <p:cNvPicPr>
            <a:picLocks noChangeAspect="1"/>
          </p:cNvPicPr>
          <p:nvPr/>
        </p:nvPicPr>
        <p:blipFill rotWithShape="1">
          <a:blip r:embed="rId3"/>
          <a:srcRect l="18795" r="9882" b="-2"/>
          <a:stretch/>
        </p:blipFill>
        <p:spPr>
          <a:xfrm>
            <a:off x="7534656" y="1"/>
            <a:ext cx="4657344" cy="3346704"/>
          </a:xfrm>
          <a:prstGeom prst="rect">
            <a:avLst/>
          </a:prstGeom>
        </p:spPr>
      </p:pic>
      <p:pic>
        <p:nvPicPr>
          <p:cNvPr id="9" name="Resim 8">
            <a:extLst>
              <a:ext uri="{FF2B5EF4-FFF2-40B4-BE49-F238E27FC236}">
                <a16:creationId xmlns="" xmlns:a16="http://schemas.microsoft.com/office/drawing/2014/main" id="{0FDFC4EE-94BC-4758-AE3B-FF92DAD9E968}"/>
              </a:ext>
            </a:extLst>
          </p:cNvPr>
          <p:cNvPicPr>
            <a:picLocks noChangeAspect="1"/>
          </p:cNvPicPr>
          <p:nvPr/>
        </p:nvPicPr>
        <p:blipFill rotWithShape="1">
          <a:blip r:embed="rId4"/>
          <a:srcRect l="18292" r="10386" b="-2"/>
          <a:stretch/>
        </p:blipFill>
        <p:spPr>
          <a:xfrm>
            <a:off x="7534654" y="3511296"/>
            <a:ext cx="4657346" cy="3346704"/>
          </a:xfrm>
          <a:prstGeom prst="rect">
            <a:avLst/>
          </a:prstGeom>
        </p:spPr>
      </p:pic>
    </p:spTree>
    <p:extLst>
      <p:ext uri="{BB962C8B-B14F-4D97-AF65-F5344CB8AC3E}">
        <p14:creationId xmlns:p14="http://schemas.microsoft.com/office/powerpoint/2010/main" val="99387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10">
            <a:extLst>
              <a:ext uri="{FF2B5EF4-FFF2-40B4-BE49-F238E27FC236}">
                <a16:creationId xmlns="" xmlns:a16="http://schemas.microsoft.com/office/drawing/2014/main" id="{8E2A7988-0AC8-4A38-B50C-98AB68FBC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 xmlns:a16="http://schemas.microsoft.com/office/drawing/2014/main" id="{E1FC82A6-F8A0-4CAF-9A07-E9E0639366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3" name="Oval 12">
              <a:extLst>
                <a:ext uri="{FF2B5EF4-FFF2-40B4-BE49-F238E27FC236}">
                  <a16:creationId xmlns="" xmlns:a16="http://schemas.microsoft.com/office/drawing/2014/main" id="{526563EE-360A-48F5-B99D-0055D11342D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4" name="Resim 3">
            <a:extLst>
              <a:ext uri="{FF2B5EF4-FFF2-40B4-BE49-F238E27FC236}">
                <a16:creationId xmlns="" xmlns:a16="http://schemas.microsoft.com/office/drawing/2014/main" id="{F25D69C0-8F5E-4A1D-B925-9D6C4B9F1BDD}"/>
              </a:ext>
            </a:extLst>
          </p:cNvPr>
          <p:cNvPicPr>
            <a:picLocks noChangeAspect="1"/>
          </p:cNvPicPr>
          <p:nvPr/>
        </p:nvPicPr>
        <p:blipFill rotWithShape="1">
          <a:blip r:embed="rId4"/>
          <a:srcRect l="24483" r="16183" b="-1"/>
          <a:stretch/>
        </p:blipFill>
        <p:spPr>
          <a:xfrm>
            <a:off x="20" y="10"/>
            <a:ext cx="6095980" cy="6857990"/>
          </a:xfrm>
          <a:prstGeom prst="rect">
            <a:avLst/>
          </a:prstGeom>
        </p:spPr>
      </p:pic>
      <p:pic>
        <p:nvPicPr>
          <p:cNvPr id="6" name="Resim 5">
            <a:extLst>
              <a:ext uri="{FF2B5EF4-FFF2-40B4-BE49-F238E27FC236}">
                <a16:creationId xmlns="" xmlns:a16="http://schemas.microsoft.com/office/drawing/2014/main" id="{26F7B4D9-8C09-4726-A52A-B5FE329638C1}"/>
              </a:ext>
            </a:extLst>
          </p:cNvPr>
          <p:cNvPicPr>
            <a:picLocks noChangeAspect="1"/>
          </p:cNvPicPr>
          <p:nvPr/>
        </p:nvPicPr>
        <p:blipFill rotWithShape="1">
          <a:blip r:embed="rId5"/>
          <a:srcRect l="13105" r="27561" b="-1"/>
          <a:stretch/>
        </p:blipFill>
        <p:spPr>
          <a:xfrm>
            <a:off x="6096000" y="10"/>
            <a:ext cx="6096000" cy="6857990"/>
          </a:xfrm>
          <a:prstGeom prst="rect">
            <a:avLst/>
          </a:prstGeom>
        </p:spPr>
      </p:pic>
    </p:spTree>
    <p:extLst>
      <p:ext uri="{BB962C8B-B14F-4D97-AF65-F5344CB8AC3E}">
        <p14:creationId xmlns:p14="http://schemas.microsoft.com/office/powerpoint/2010/main" val="389734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0">
            <a:extLst>
              <a:ext uri="{FF2B5EF4-FFF2-40B4-BE49-F238E27FC236}">
                <a16:creationId xmlns="" xmlns:a16="http://schemas.microsoft.com/office/drawing/2014/main" id="{2550AE69-AC86-4188-83E5-A856C4F1DC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32">
            <a:extLst>
              <a:ext uri="{FF2B5EF4-FFF2-40B4-BE49-F238E27FC236}">
                <a16:creationId xmlns="" xmlns:a16="http://schemas.microsoft.com/office/drawing/2014/main" id="{EC4CA156-2C9D-4F0C-B229-88D8B5E17B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34">
            <a:extLst>
              <a:ext uri="{FF2B5EF4-FFF2-40B4-BE49-F238E27FC236}">
                <a16:creationId xmlns="" xmlns:a16="http://schemas.microsoft.com/office/drawing/2014/main" id="{D7361ED3-EBE5-4EFC-8DA3-D0CE4BF2F4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1" name="Group 36">
            <a:extLst>
              <a:ext uri="{FF2B5EF4-FFF2-40B4-BE49-F238E27FC236}">
                <a16:creationId xmlns="" xmlns:a16="http://schemas.microsoft.com/office/drawing/2014/main" id="{85105087-7F16-4C94-837C-C4544511666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9649215" y="4068923"/>
            <a:ext cx="1080904" cy="1080902"/>
            <a:chOff x="9685338" y="4460675"/>
            <a:chExt cx="1080904" cy="1080902"/>
          </a:xfrm>
        </p:grpSpPr>
        <p:sp>
          <p:nvSpPr>
            <p:cNvPr id="38" name="Oval 37">
              <a:extLst>
                <a:ext uri="{FF2B5EF4-FFF2-40B4-BE49-F238E27FC236}">
                  <a16:creationId xmlns="" xmlns:a16="http://schemas.microsoft.com/office/drawing/2014/main" id="{4F2F3467-E50F-4A91-B27D-E324936A66D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9" name="Oval 38">
              <a:extLst>
                <a:ext uri="{FF2B5EF4-FFF2-40B4-BE49-F238E27FC236}">
                  <a16:creationId xmlns="" xmlns:a16="http://schemas.microsoft.com/office/drawing/2014/main" id="{D678BE03-AC84-4940-A7FD-5B143FE2D6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52" name="Rectangle 40">
            <a:extLst>
              <a:ext uri="{FF2B5EF4-FFF2-40B4-BE49-F238E27FC236}">
                <a16:creationId xmlns="" xmlns:a16="http://schemas.microsoft.com/office/drawing/2014/main" id="{0E2D3DCD-4716-40AA-90C0-6F2F9F116C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Resim 4">
            <a:extLst>
              <a:ext uri="{FF2B5EF4-FFF2-40B4-BE49-F238E27FC236}">
                <a16:creationId xmlns="" xmlns:a16="http://schemas.microsoft.com/office/drawing/2014/main" id="{F9B54587-16D9-442A-B08F-5E469168F4FB}"/>
              </a:ext>
            </a:extLst>
          </p:cNvPr>
          <p:cNvPicPr>
            <a:picLocks noChangeAspect="1"/>
          </p:cNvPicPr>
          <p:nvPr/>
        </p:nvPicPr>
        <p:blipFill rotWithShape="1">
          <a:blip r:embed="rId6"/>
          <a:srcRect t="12075" r="6480" b="19828"/>
          <a:stretch/>
        </p:blipFill>
        <p:spPr>
          <a:xfrm>
            <a:off x="20" y="10"/>
            <a:ext cx="12191980" cy="6857989"/>
          </a:xfrm>
          <a:prstGeom prst="rect">
            <a:avLst/>
          </a:prstGeom>
        </p:spPr>
      </p:pic>
      <p:sp>
        <p:nvSpPr>
          <p:cNvPr id="53" name="Rectangle 42">
            <a:extLst>
              <a:ext uri="{FF2B5EF4-FFF2-40B4-BE49-F238E27FC236}">
                <a16:creationId xmlns="" xmlns:a16="http://schemas.microsoft.com/office/drawing/2014/main" id="{037BACED-9574-4AAE-9D04-5100308350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 xmlns:a16="http://schemas.microsoft.com/office/drawing/2014/main" id="{62E74D08-E820-4BED-8B2D-CEDD4A083B14}"/>
              </a:ext>
            </a:extLst>
          </p:cNvPr>
          <p:cNvSpPr>
            <a:spLocks noGrp="1"/>
          </p:cNvSpPr>
          <p:nvPr>
            <p:ph type="title"/>
          </p:nvPr>
        </p:nvSpPr>
        <p:spPr>
          <a:xfrm>
            <a:off x="850146" y="4825476"/>
            <a:ext cx="9085940" cy="1472224"/>
          </a:xfrm>
        </p:spPr>
        <p:txBody>
          <a:bodyPr vert="horz" lIns="91440" tIns="45720" rIns="91440" bIns="45720" rtlCol="0" anchor="b">
            <a:normAutofit/>
          </a:bodyPr>
          <a:lstStyle/>
          <a:p>
            <a:pPr algn="just">
              <a:lnSpc>
                <a:spcPct val="80000"/>
              </a:lnSpc>
            </a:pPr>
            <a:r>
              <a:rPr lang="en-US" sz="5200" dirty="0">
                <a:blipFill dpi="0" rotWithShape="1">
                  <a:blip r:embed="rId4">
                    <a:extLst/>
                  </a:blip>
                  <a:srcRect/>
                  <a:tile tx="6350" ty="-127000" sx="65000" sy="64000" flip="none" algn="tl"/>
                </a:blipFill>
              </a:rPr>
              <a:t>SÜNGER PARK’DA KULLANILAN BİTKİLER</a:t>
            </a:r>
          </a:p>
        </p:txBody>
      </p:sp>
      <p:grpSp>
        <p:nvGrpSpPr>
          <p:cNvPr id="45" name="Group 44">
            <a:extLst>
              <a:ext uri="{FF2B5EF4-FFF2-40B4-BE49-F238E27FC236}">
                <a16:creationId xmlns="" xmlns:a16="http://schemas.microsoft.com/office/drawing/2014/main" id="{FA08BC01-A289-44B6-9133-2814052F97D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0245590" y="5111496"/>
            <a:ext cx="1080904" cy="1080902"/>
            <a:chOff x="9685338" y="4460675"/>
            <a:chExt cx="1080904" cy="1080902"/>
          </a:xfrm>
        </p:grpSpPr>
        <p:sp>
          <p:nvSpPr>
            <p:cNvPr id="46" name="Oval 45">
              <a:extLst>
                <a:ext uri="{FF2B5EF4-FFF2-40B4-BE49-F238E27FC236}">
                  <a16:creationId xmlns="" xmlns:a16="http://schemas.microsoft.com/office/drawing/2014/main" id="{A9CD65F9-B9FF-4981-AB43-F25748584E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7" name="Oval 46">
              <a:extLst>
                <a:ext uri="{FF2B5EF4-FFF2-40B4-BE49-F238E27FC236}">
                  <a16:creationId xmlns="" xmlns:a16="http://schemas.microsoft.com/office/drawing/2014/main" id="{782EC907-6C80-4890-9ECB-3019DBC4DF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77365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2550AE69-AC86-4188-83E5-A856C4F1DC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EC4CA156-2C9D-4F0C-B229-88D8B5E17B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D7361ED3-EBE5-4EFC-8DA3-D0CE4BF2F4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 xmlns:a16="http://schemas.microsoft.com/office/drawing/2014/main" id="{85105087-7F16-4C94-837C-C4544511666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9649215" y="4068923"/>
            <a:ext cx="1080904" cy="1080902"/>
            <a:chOff x="9685338" y="4460675"/>
            <a:chExt cx="1080904" cy="1080902"/>
          </a:xfrm>
        </p:grpSpPr>
        <p:sp>
          <p:nvSpPr>
            <p:cNvPr id="19" name="Oval 18">
              <a:extLst>
                <a:ext uri="{FF2B5EF4-FFF2-40B4-BE49-F238E27FC236}">
                  <a16:creationId xmlns="" xmlns:a16="http://schemas.microsoft.com/office/drawing/2014/main" id="{4F2F3467-E50F-4A91-B27D-E324936A66D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20" name="Oval 19">
              <a:extLst>
                <a:ext uri="{FF2B5EF4-FFF2-40B4-BE49-F238E27FC236}">
                  <a16:creationId xmlns="" xmlns:a16="http://schemas.microsoft.com/office/drawing/2014/main" id="{D678BE03-AC84-4940-A7FD-5B143FE2D6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2" name="Rectangle 21">
            <a:extLst>
              <a:ext uri="{FF2B5EF4-FFF2-40B4-BE49-F238E27FC236}">
                <a16:creationId xmlns="" xmlns:a16="http://schemas.microsoft.com/office/drawing/2014/main" id="{0E2D3DCD-4716-40AA-90C0-6F2F9F116C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Resim 6">
            <a:extLst>
              <a:ext uri="{FF2B5EF4-FFF2-40B4-BE49-F238E27FC236}">
                <a16:creationId xmlns="" xmlns:a16="http://schemas.microsoft.com/office/drawing/2014/main" id="{D0D31E35-A32D-4E68-98C6-B7FB7CF9FE7D}"/>
              </a:ext>
            </a:extLst>
          </p:cNvPr>
          <p:cNvPicPr>
            <a:picLocks noChangeAspect="1"/>
          </p:cNvPicPr>
          <p:nvPr/>
        </p:nvPicPr>
        <p:blipFill rotWithShape="1">
          <a:blip r:embed="rId6"/>
          <a:srcRect l="4036" r="5019" b="26920"/>
          <a:stretch/>
        </p:blipFill>
        <p:spPr>
          <a:xfrm>
            <a:off x="20" y="10"/>
            <a:ext cx="12191980" cy="6857989"/>
          </a:xfrm>
          <a:prstGeom prst="rect">
            <a:avLst/>
          </a:prstGeom>
        </p:spPr>
      </p:pic>
      <p:sp>
        <p:nvSpPr>
          <p:cNvPr id="24" name="Rectangle 23">
            <a:extLst>
              <a:ext uri="{FF2B5EF4-FFF2-40B4-BE49-F238E27FC236}">
                <a16:creationId xmlns="" xmlns:a16="http://schemas.microsoft.com/office/drawing/2014/main" id="{037BACED-9574-4AAE-9D04-5100308350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 xmlns:a16="http://schemas.microsoft.com/office/drawing/2014/main" id="{F8E84D65-B923-4DA1-A424-8A3ABC1B0B75}"/>
              </a:ext>
            </a:extLst>
          </p:cNvPr>
          <p:cNvSpPr>
            <a:spLocks noGrp="1"/>
          </p:cNvSpPr>
          <p:nvPr>
            <p:ph type="title"/>
          </p:nvPr>
        </p:nvSpPr>
        <p:spPr>
          <a:xfrm>
            <a:off x="1051560" y="4952101"/>
            <a:ext cx="9085940" cy="1472224"/>
          </a:xfrm>
        </p:spPr>
        <p:txBody>
          <a:bodyPr vert="horz" lIns="91440" tIns="45720" rIns="91440" bIns="45720" rtlCol="0" anchor="b">
            <a:normAutofit/>
          </a:bodyPr>
          <a:lstStyle/>
          <a:p>
            <a:pPr algn="just">
              <a:lnSpc>
                <a:spcPct val="80000"/>
              </a:lnSpc>
            </a:pPr>
            <a:r>
              <a:rPr lang="en-US" sz="5200" dirty="0">
                <a:blipFill dpi="0" rotWithShape="1">
                  <a:blip r:embed="rId4">
                    <a:extLst/>
                  </a:blip>
                  <a:srcRect/>
                  <a:tile tx="6350" ty="-127000" sx="65000" sy="64000" flip="none" algn="tl"/>
                </a:blipFill>
              </a:rPr>
              <a:t>SÜNGER PARK’DA KULLANILAN BİTKİLER</a:t>
            </a:r>
          </a:p>
        </p:txBody>
      </p:sp>
      <p:grpSp>
        <p:nvGrpSpPr>
          <p:cNvPr id="26" name="Group 25">
            <a:extLst>
              <a:ext uri="{FF2B5EF4-FFF2-40B4-BE49-F238E27FC236}">
                <a16:creationId xmlns="" xmlns:a16="http://schemas.microsoft.com/office/drawing/2014/main" id="{FA08BC01-A289-44B6-9133-2814052F97D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0245590" y="5111496"/>
            <a:ext cx="1080904" cy="1080902"/>
            <a:chOff x="9685338" y="4460675"/>
            <a:chExt cx="1080904" cy="1080902"/>
          </a:xfrm>
        </p:grpSpPr>
        <p:sp>
          <p:nvSpPr>
            <p:cNvPr id="27" name="Oval 26">
              <a:extLst>
                <a:ext uri="{FF2B5EF4-FFF2-40B4-BE49-F238E27FC236}">
                  <a16:creationId xmlns="" xmlns:a16="http://schemas.microsoft.com/office/drawing/2014/main" id="{A9CD65F9-B9FF-4981-AB43-F25748584E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 xmlns:a16="http://schemas.microsoft.com/office/drawing/2014/main" id="{782EC907-6C80-4890-9ECB-3019DBC4DF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58736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1">
            <a:extLst>
              <a:ext uri="{FF2B5EF4-FFF2-40B4-BE49-F238E27FC236}">
                <a16:creationId xmlns="" xmlns:a16="http://schemas.microsoft.com/office/drawing/2014/main" id="{8E2A7988-0AC8-4A38-B50C-98AB68FBC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 xmlns:a16="http://schemas.microsoft.com/office/drawing/2014/main" id="{E1FC82A6-F8A0-4CAF-9A07-E9E0639366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a:extLst>
                <a:ext uri="{FF2B5EF4-FFF2-40B4-BE49-F238E27FC236}">
                  <a16:creationId xmlns="" xmlns:a16="http://schemas.microsoft.com/office/drawing/2014/main" id="{526563EE-360A-48F5-B99D-0055D11342D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7" name="Resim 6">
            <a:extLst>
              <a:ext uri="{FF2B5EF4-FFF2-40B4-BE49-F238E27FC236}">
                <a16:creationId xmlns="" xmlns:a16="http://schemas.microsoft.com/office/drawing/2014/main" id="{62A14C9B-8D65-479B-A784-877CCF932477}"/>
              </a:ext>
            </a:extLst>
          </p:cNvPr>
          <p:cNvPicPr>
            <a:picLocks noChangeAspect="1"/>
          </p:cNvPicPr>
          <p:nvPr/>
        </p:nvPicPr>
        <p:blipFill rotWithShape="1">
          <a:blip r:embed="rId4"/>
          <a:srcRect l="17430" r="23459"/>
          <a:stretch/>
        </p:blipFill>
        <p:spPr>
          <a:xfrm>
            <a:off x="20" y="10"/>
            <a:ext cx="6095980" cy="6857990"/>
          </a:xfrm>
          <a:prstGeom prst="rect">
            <a:avLst/>
          </a:prstGeom>
        </p:spPr>
      </p:pic>
      <p:pic>
        <p:nvPicPr>
          <p:cNvPr id="5" name="Resim 4">
            <a:extLst>
              <a:ext uri="{FF2B5EF4-FFF2-40B4-BE49-F238E27FC236}">
                <a16:creationId xmlns="" xmlns:a16="http://schemas.microsoft.com/office/drawing/2014/main" id="{4E7BF7F8-522F-44DC-A894-F86A5FBF1398}"/>
              </a:ext>
            </a:extLst>
          </p:cNvPr>
          <p:cNvPicPr>
            <a:picLocks noChangeAspect="1"/>
          </p:cNvPicPr>
          <p:nvPr/>
        </p:nvPicPr>
        <p:blipFill rotWithShape="1">
          <a:blip r:embed="rId5"/>
          <a:srcRect l="23708" r="17181"/>
          <a:stretch/>
        </p:blipFill>
        <p:spPr>
          <a:xfrm>
            <a:off x="6096000" y="10"/>
            <a:ext cx="6096000" cy="6857990"/>
          </a:xfrm>
          <a:prstGeom prst="rect">
            <a:avLst/>
          </a:prstGeom>
        </p:spPr>
      </p:pic>
    </p:spTree>
    <p:extLst>
      <p:ext uri="{BB962C8B-B14F-4D97-AF65-F5344CB8AC3E}">
        <p14:creationId xmlns:p14="http://schemas.microsoft.com/office/powerpoint/2010/main" val="728314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 xmlns:a16="http://schemas.microsoft.com/office/drawing/2014/main" id="{F30A3091-D97A-4667-820A-81C5E7B8B250}"/>
              </a:ext>
            </a:extLst>
          </p:cNvPr>
          <p:cNvPicPr>
            <a:picLocks noChangeAspect="1"/>
          </p:cNvPicPr>
          <p:nvPr/>
        </p:nvPicPr>
        <p:blipFill>
          <a:blip r:embed="rId2"/>
          <a:stretch>
            <a:fillRect/>
          </a:stretch>
        </p:blipFill>
        <p:spPr>
          <a:xfrm>
            <a:off x="-1" y="0"/>
            <a:ext cx="7643530" cy="4362450"/>
          </a:xfrm>
          <a:prstGeom prst="rect">
            <a:avLst/>
          </a:prstGeom>
        </p:spPr>
      </p:pic>
      <p:pic>
        <p:nvPicPr>
          <p:cNvPr id="5" name="Resim 4">
            <a:extLst>
              <a:ext uri="{FF2B5EF4-FFF2-40B4-BE49-F238E27FC236}">
                <a16:creationId xmlns="" xmlns:a16="http://schemas.microsoft.com/office/drawing/2014/main" id="{05503E6C-E27A-4132-9B76-9082E7B8BA24}"/>
              </a:ext>
            </a:extLst>
          </p:cNvPr>
          <p:cNvPicPr>
            <a:picLocks noChangeAspect="1"/>
          </p:cNvPicPr>
          <p:nvPr/>
        </p:nvPicPr>
        <p:blipFill>
          <a:blip r:embed="rId3"/>
          <a:stretch>
            <a:fillRect/>
          </a:stretch>
        </p:blipFill>
        <p:spPr>
          <a:xfrm>
            <a:off x="4765742" y="2665398"/>
            <a:ext cx="7426258" cy="4192602"/>
          </a:xfrm>
          <a:prstGeom prst="rect">
            <a:avLst/>
          </a:prstGeom>
        </p:spPr>
      </p:pic>
      <p:sp>
        <p:nvSpPr>
          <p:cNvPr id="10" name="Metin kutusu 9">
            <a:extLst>
              <a:ext uri="{FF2B5EF4-FFF2-40B4-BE49-F238E27FC236}">
                <a16:creationId xmlns="" xmlns:a16="http://schemas.microsoft.com/office/drawing/2014/main" id="{31DC073A-1547-4EED-9074-9386FA2636F3}"/>
              </a:ext>
            </a:extLst>
          </p:cNvPr>
          <p:cNvSpPr txBox="1"/>
          <p:nvPr/>
        </p:nvSpPr>
        <p:spPr>
          <a:xfrm>
            <a:off x="5890929" y="0"/>
            <a:ext cx="1752600" cy="523220"/>
          </a:xfrm>
          <a:prstGeom prst="rect">
            <a:avLst/>
          </a:prstGeom>
          <a:blipFill dpi="0" rotWithShape="1">
            <a:blip r:embed="rId4">
              <a:alphaModFix amt="80000"/>
            </a:blip>
            <a:srcRect/>
            <a:tile tx="0" ty="0" sx="100000" sy="100000" flip="none" algn="tl"/>
          </a:blipFill>
        </p:spPr>
        <p:txBody>
          <a:bodyPr wrap="square" rtlCol="0">
            <a:spAutoFit/>
          </a:bodyPr>
          <a:lstStyle/>
          <a:p>
            <a:pPr algn="ctr"/>
            <a:r>
              <a:rPr lang="tr-TR" sz="2800" b="1" dirty="0">
                <a:effectLst>
                  <a:outerShdw blurRad="38100" dist="38100" dir="2700000" algn="tl">
                    <a:srgbClr val="000000">
                      <a:alpha val="43137"/>
                    </a:srgbClr>
                  </a:outerShdw>
                </a:effectLst>
              </a:rPr>
              <a:t>1994</a:t>
            </a:r>
          </a:p>
        </p:txBody>
      </p:sp>
      <p:sp>
        <p:nvSpPr>
          <p:cNvPr id="11" name="Metin kutusu 10">
            <a:extLst>
              <a:ext uri="{FF2B5EF4-FFF2-40B4-BE49-F238E27FC236}">
                <a16:creationId xmlns="" xmlns:a16="http://schemas.microsoft.com/office/drawing/2014/main" id="{CF3671D5-31E5-4FCB-A01C-1DC60ADDFDDF}"/>
              </a:ext>
            </a:extLst>
          </p:cNvPr>
          <p:cNvSpPr txBox="1"/>
          <p:nvPr/>
        </p:nvSpPr>
        <p:spPr>
          <a:xfrm>
            <a:off x="10439400" y="2665398"/>
            <a:ext cx="1752600" cy="523220"/>
          </a:xfrm>
          <a:prstGeom prst="rect">
            <a:avLst/>
          </a:prstGeom>
          <a:blipFill dpi="0" rotWithShape="1">
            <a:blip r:embed="rId4">
              <a:alphaModFix amt="80000"/>
            </a:blip>
            <a:srcRect/>
            <a:tile tx="0" ty="0" sx="100000" sy="100000" flip="none" algn="tl"/>
          </a:blipFill>
        </p:spPr>
        <p:txBody>
          <a:bodyPr wrap="square" rtlCol="0">
            <a:spAutoFit/>
          </a:bodyPr>
          <a:lstStyle/>
          <a:p>
            <a:pPr algn="ctr"/>
            <a:r>
              <a:rPr lang="tr-TR" sz="2800" b="1" dirty="0">
                <a:effectLst>
                  <a:outerShdw blurRad="38100" dist="38100" dir="2700000" algn="tl">
                    <a:srgbClr val="000000">
                      <a:alpha val="43137"/>
                    </a:srgbClr>
                  </a:outerShdw>
                </a:effectLst>
              </a:rPr>
              <a:t>2018</a:t>
            </a:r>
          </a:p>
        </p:txBody>
      </p:sp>
    </p:spTree>
    <p:extLst>
      <p:ext uri="{BB962C8B-B14F-4D97-AF65-F5344CB8AC3E}">
        <p14:creationId xmlns:p14="http://schemas.microsoft.com/office/powerpoint/2010/main" val="21049582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4">
            <a:extLst>
              <a:ext uri="{FF2B5EF4-FFF2-40B4-BE49-F238E27FC236}">
                <a16:creationId xmlns="" xmlns:a16="http://schemas.microsoft.com/office/drawing/2014/main" id="{6C2997EE-0889-44C3-AC0D-18F26AC9AA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 xmlns:a16="http://schemas.microsoft.com/office/drawing/2014/main" id="{8B17E1D5-C676-4380-A5B1-1B4D18C2E5CF}"/>
              </a:ext>
            </a:extLst>
          </p:cNvPr>
          <p:cNvPicPr>
            <a:picLocks noChangeAspect="1"/>
          </p:cNvPicPr>
          <p:nvPr/>
        </p:nvPicPr>
        <p:blipFill rotWithShape="1">
          <a:blip r:embed="rId2"/>
          <a:srcRect t="26045" r="-3" b="19083"/>
          <a:stretch/>
        </p:blipFill>
        <p:spPr>
          <a:xfrm>
            <a:off x="20" y="10"/>
            <a:ext cx="7215381" cy="2969294"/>
          </a:xfrm>
          <a:custGeom>
            <a:avLst/>
            <a:gdLst>
              <a:gd name="connsiteX0" fmla="*/ 0 w 7215401"/>
              <a:gd name="connsiteY0" fmla="*/ 0 h 2969304"/>
              <a:gd name="connsiteX1" fmla="*/ 677334 w 7215401"/>
              <a:gd name="connsiteY1" fmla="*/ 0 h 2969304"/>
              <a:gd name="connsiteX2" fmla="*/ 1168036 w 7215401"/>
              <a:gd name="connsiteY2" fmla="*/ 0 h 2969304"/>
              <a:gd name="connsiteX3" fmla="*/ 1205499 w 7215401"/>
              <a:gd name="connsiteY3" fmla="*/ 0 h 2969304"/>
              <a:gd name="connsiteX4" fmla="*/ 1647632 w 7215401"/>
              <a:gd name="connsiteY4" fmla="*/ 0 h 2969304"/>
              <a:gd name="connsiteX5" fmla="*/ 7215401 w 7215401"/>
              <a:gd name="connsiteY5" fmla="*/ 0 h 2969304"/>
              <a:gd name="connsiteX6" fmla="*/ 5840224 w 7215401"/>
              <a:gd name="connsiteY6" fmla="*/ 2969304 h 2969304"/>
              <a:gd name="connsiteX7" fmla="*/ 0 w 7215401"/>
              <a:gd name="connsiteY7" fmla="*/ 2969304 h 29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Resim 6">
            <a:extLst>
              <a:ext uri="{FF2B5EF4-FFF2-40B4-BE49-F238E27FC236}">
                <a16:creationId xmlns="" xmlns:a16="http://schemas.microsoft.com/office/drawing/2014/main" id="{44A43D15-C9F3-43DB-9D2D-41E8BA8712F8}"/>
              </a:ext>
            </a:extLst>
          </p:cNvPr>
          <p:cNvPicPr>
            <a:picLocks noChangeAspect="1"/>
          </p:cNvPicPr>
          <p:nvPr/>
        </p:nvPicPr>
        <p:blipFill rotWithShape="1">
          <a:blip r:embed="rId3"/>
          <a:srcRect t="18666" r="-3" b="5211"/>
          <a:stretch/>
        </p:blipFill>
        <p:spPr>
          <a:xfrm>
            <a:off x="5622233" y="10"/>
            <a:ext cx="6569769" cy="3750724"/>
          </a:xfrm>
          <a:custGeom>
            <a:avLst/>
            <a:gdLst>
              <a:gd name="connsiteX0" fmla="*/ 1738471 w 6569769"/>
              <a:gd name="connsiteY0" fmla="*/ 0 h 3750734"/>
              <a:gd name="connsiteX1" fmla="*/ 6569769 w 6569769"/>
              <a:gd name="connsiteY1" fmla="*/ 0 h 3750734"/>
              <a:gd name="connsiteX2" fmla="*/ 6569769 w 6569769"/>
              <a:gd name="connsiteY2" fmla="*/ 3750734 h 3750734"/>
              <a:gd name="connsiteX3" fmla="*/ 0 w 6569769"/>
              <a:gd name="connsiteY3" fmla="*/ 3750734 h 3750734"/>
            </a:gdLst>
            <a:ahLst/>
            <a:cxnLst>
              <a:cxn ang="0">
                <a:pos x="connsiteX0" y="connsiteY0"/>
              </a:cxn>
              <a:cxn ang="0">
                <a:pos x="connsiteX1" y="connsiteY1"/>
              </a:cxn>
              <a:cxn ang="0">
                <a:pos x="connsiteX2" y="connsiteY2"/>
              </a:cxn>
              <a:cxn ang="0">
                <a:pos x="connsiteX3" y="connsiteY3"/>
              </a:cxn>
            </a:cxnLst>
            <a:rect l="l" t="t" r="r" b="b"/>
            <a:pathLst>
              <a:path w="6569769" h="3750734">
                <a:moveTo>
                  <a:pt x="1738471" y="0"/>
                </a:moveTo>
                <a:lnTo>
                  <a:pt x="6569769" y="0"/>
                </a:lnTo>
                <a:lnTo>
                  <a:pt x="6569769" y="3750734"/>
                </a:lnTo>
                <a:lnTo>
                  <a:pt x="0" y="3750734"/>
                </a:lnTo>
                <a:close/>
              </a:path>
            </a:pathLst>
          </a:custGeom>
        </p:spPr>
      </p:pic>
      <p:pic>
        <p:nvPicPr>
          <p:cNvPr id="9" name="Resim 8">
            <a:extLst>
              <a:ext uri="{FF2B5EF4-FFF2-40B4-BE49-F238E27FC236}">
                <a16:creationId xmlns="" xmlns:a16="http://schemas.microsoft.com/office/drawing/2014/main" id="{CA2D4F07-595B-42EF-818A-C9D54D88196D}"/>
              </a:ext>
            </a:extLst>
          </p:cNvPr>
          <p:cNvPicPr>
            <a:picLocks noChangeAspect="1"/>
          </p:cNvPicPr>
          <p:nvPr/>
        </p:nvPicPr>
        <p:blipFill rotWithShape="1">
          <a:blip r:embed="rId4"/>
          <a:srcRect t="24331" b="26229"/>
          <a:stretch/>
        </p:blipFill>
        <p:spPr>
          <a:xfrm>
            <a:off x="4182011" y="3887894"/>
            <a:ext cx="8009991" cy="2970106"/>
          </a:xfrm>
          <a:custGeom>
            <a:avLst/>
            <a:gdLst>
              <a:gd name="connsiteX0" fmla="*/ 1376648 w 8009991"/>
              <a:gd name="connsiteY0" fmla="*/ 0 h 2970106"/>
              <a:gd name="connsiteX1" fmla="*/ 8009991 w 8009991"/>
              <a:gd name="connsiteY1" fmla="*/ 0 h 2970106"/>
              <a:gd name="connsiteX2" fmla="*/ 8009991 w 8009991"/>
              <a:gd name="connsiteY2" fmla="*/ 2970106 h 2970106"/>
              <a:gd name="connsiteX3" fmla="*/ 0 w 8009991"/>
              <a:gd name="connsiteY3" fmla="*/ 2970106 h 2970106"/>
            </a:gdLst>
            <a:ahLst/>
            <a:cxnLst>
              <a:cxn ang="0">
                <a:pos x="connsiteX0" y="connsiteY0"/>
              </a:cxn>
              <a:cxn ang="0">
                <a:pos x="connsiteX1" y="connsiteY1"/>
              </a:cxn>
              <a:cxn ang="0">
                <a:pos x="connsiteX2" y="connsiteY2"/>
              </a:cxn>
              <a:cxn ang="0">
                <a:pos x="connsiteX3" y="connsiteY3"/>
              </a:cxn>
            </a:cxnLst>
            <a:rect l="l" t="t" r="r" b="b"/>
            <a:pathLst>
              <a:path w="8009991" h="2970106">
                <a:moveTo>
                  <a:pt x="1376648" y="0"/>
                </a:moveTo>
                <a:lnTo>
                  <a:pt x="8009991" y="0"/>
                </a:lnTo>
                <a:lnTo>
                  <a:pt x="8009991" y="2970106"/>
                </a:lnTo>
                <a:lnTo>
                  <a:pt x="0" y="2970106"/>
                </a:lnTo>
                <a:close/>
              </a:path>
            </a:pathLst>
          </a:custGeom>
        </p:spPr>
      </p:pic>
      <p:pic>
        <p:nvPicPr>
          <p:cNvPr id="10" name="Resim 9">
            <a:extLst>
              <a:ext uri="{FF2B5EF4-FFF2-40B4-BE49-F238E27FC236}">
                <a16:creationId xmlns="" xmlns:a16="http://schemas.microsoft.com/office/drawing/2014/main" id="{D9619066-DB70-48CA-A8C3-C171F28C7D99}"/>
              </a:ext>
            </a:extLst>
          </p:cNvPr>
          <p:cNvPicPr>
            <a:picLocks noChangeAspect="1"/>
          </p:cNvPicPr>
          <p:nvPr/>
        </p:nvPicPr>
        <p:blipFill rotWithShape="1">
          <a:blip r:embed="rId5"/>
          <a:srcRect r="1" b="19447"/>
          <a:stretch/>
        </p:blipFill>
        <p:spPr>
          <a:xfrm>
            <a:off x="1" y="3106464"/>
            <a:ext cx="6209553" cy="3751536"/>
          </a:xfrm>
          <a:custGeom>
            <a:avLst/>
            <a:gdLst>
              <a:gd name="connsiteX0" fmla="*/ 0 w 6209553"/>
              <a:gd name="connsiteY0" fmla="*/ 0 h 3751536"/>
              <a:gd name="connsiteX1" fmla="*/ 5776701 w 6209553"/>
              <a:gd name="connsiteY1" fmla="*/ 0 h 3751536"/>
              <a:gd name="connsiteX2" fmla="*/ 4041567 w 6209553"/>
              <a:gd name="connsiteY2" fmla="*/ 3746529 h 3751536"/>
              <a:gd name="connsiteX3" fmla="*/ 6209553 w 6209553"/>
              <a:gd name="connsiteY3" fmla="*/ 3746529 h 3751536"/>
              <a:gd name="connsiteX4" fmla="*/ 6209553 w 6209553"/>
              <a:gd name="connsiteY4" fmla="*/ 3746530 h 3751536"/>
              <a:gd name="connsiteX5" fmla="*/ 1647632 w 6209553"/>
              <a:gd name="connsiteY5" fmla="*/ 3746530 h 3751536"/>
              <a:gd name="connsiteX6" fmla="*/ 1647632 w 6209553"/>
              <a:gd name="connsiteY6" fmla="*/ 3751536 h 3751536"/>
              <a:gd name="connsiteX7" fmla="*/ 0 w 6209553"/>
              <a:gd name="connsiteY7" fmla="*/ 3751536 h 37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787685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8E2A7988-0AC8-4A38-B50C-98AB68FBC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 xmlns:a16="http://schemas.microsoft.com/office/drawing/2014/main" id="{E1FC82A6-F8A0-4CAF-9A07-E9E0639366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 xmlns:a16="http://schemas.microsoft.com/office/drawing/2014/main" id="{526563EE-360A-48F5-B99D-0055D11342D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5" name="Resim 4">
            <a:extLst>
              <a:ext uri="{FF2B5EF4-FFF2-40B4-BE49-F238E27FC236}">
                <a16:creationId xmlns="" xmlns:a16="http://schemas.microsoft.com/office/drawing/2014/main" id="{96F3DF6E-6CE2-4BB4-A4F5-F4B028B2027D}"/>
              </a:ext>
            </a:extLst>
          </p:cNvPr>
          <p:cNvPicPr>
            <a:picLocks noChangeAspect="1"/>
          </p:cNvPicPr>
          <p:nvPr/>
        </p:nvPicPr>
        <p:blipFill rotWithShape="1">
          <a:blip r:embed="rId4"/>
          <a:srcRect l="7672" r="18991" b="-1"/>
          <a:stretch/>
        </p:blipFill>
        <p:spPr>
          <a:xfrm>
            <a:off x="20" y="10"/>
            <a:ext cx="7534636" cy="6857990"/>
          </a:xfrm>
          <a:prstGeom prst="rect">
            <a:avLst/>
          </a:prstGeom>
        </p:spPr>
      </p:pic>
      <p:pic>
        <p:nvPicPr>
          <p:cNvPr id="4" name="Resim 3">
            <a:extLst>
              <a:ext uri="{FF2B5EF4-FFF2-40B4-BE49-F238E27FC236}">
                <a16:creationId xmlns="" xmlns:a16="http://schemas.microsoft.com/office/drawing/2014/main" id="{1C3AA949-38F3-4057-B89A-1A26C59F558A}"/>
              </a:ext>
            </a:extLst>
          </p:cNvPr>
          <p:cNvPicPr>
            <a:picLocks noChangeAspect="1"/>
          </p:cNvPicPr>
          <p:nvPr/>
        </p:nvPicPr>
        <p:blipFill rotWithShape="1">
          <a:blip r:embed="rId5"/>
          <a:srcRect l="15888" r="39120" b="-1"/>
          <a:stretch/>
        </p:blipFill>
        <p:spPr>
          <a:xfrm>
            <a:off x="7534656" y="10"/>
            <a:ext cx="4657344" cy="6857990"/>
          </a:xfrm>
          <a:prstGeom prst="rect">
            <a:avLst/>
          </a:prstGeom>
        </p:spPr>
      </p:pic>
    </p:spTree>
    <p:extLst>
      <p:ext uri="{BB962C8B-B14F-4D97-AF65-F5344CB8AC3E}">
        <p14:creationId xmlns:p14="http://schemas.microsoft.com/office/powerpoint/2010/main" val="4180644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Unvan 1">
            <a:extLst>
              <a:ext uri="{FF2B5EF4-FFF2-40B4-BE49-F238E27FC236}">
                <a16:creationId xmlns="" xmlns:a16="http://schemas.microsoft.com/office/drawing/2014/main" id="{BE0D9A0F-D2F5-4F9D-A39C-011B94979DE6}"/>
              </a:ext>
            </a:extLst>
          </p:cNvPr>
          <p:cNvSpPr>
            <a:spLocks noGrp="1"/>
          </p:cNvSpPr>
          <p:nvPr>
            <p:ph type="title"/>
          </p:nvPr>
        </p:nvSpPr>
        <p:spPr>
          <a:xfrm>
            <a:off x="1764253" y="0"/>
            <a:ext cx="9557632" cy="1084371"/>
          </a:xfrm>
        </p:spPr>
        <p:txBody>
          <a:bodyPr>
            <a:normAutofit/>
          </a:bodyPr>
          <a:lstStyle/>
          <a:p>
            <a:r>
              <a:rPr lang="tr-TR" sz="6000" b="1" dirty="0"/>
              <a:t>Sonuç:</a:t>
            </a:r>
          </a:p>
        </p:txBody>
      </p:sp>
      <p:sp>
        <p:nvSpPr>
          <p:cNvPr id="3" name="İçerik Yer Tutucusu 2">
            <a:extLst>
              <a:ext uri="{FF2B5EF4-FFF2-40B4-BE49-F238E27FC236}">
                <a16:creationId xmlns="" xmlns:a16="http://schemas.microsoft.com/office/drawing/2014/main" id="{68E11373-E45E-4021-88E5-9B2CCDC06746}"/>
              </a:ext>
            </a:extLst>
          </p:cNvPr>
          <p:cNvSpPr>
            <a:spLocks noGrp="1"/>
          </p:cNvSpPr>
          <p:nvPr>
            <p:ph idx="1"/>
          </p:nvPr>
        </p:nvSpPr>
        <p:spPr>
          <a:xfrm>
            <a:off x="80144" y="5660674"/>
            <a:ext cx="11409022" cy="1084371"/>
          </a:xfrm>
          <a:blipFill dpi="0" rotWithShape="1">
            <a:blip r:embed="rId3">
              <a:alphaModFix amt="55000"/>
            </a:blip>
            <a:srcRect/>
            <a:tile tx="0" ty="0" sx="100000" sy="100000" flip="none" algn="tl"/>
          </a:blipFill>
        </p:spPr>
        <p:txBody>
          <a:bodyPr>
            <a:normAutofit lnSpcReduction="10000"/>
          </a:bodyPr>
          <a:lstStyle/>
          <a:p>
            <a:pPr algn="just"/>
            <a:r>
              <a:rPr lang="tr-TR" dirty="0" err="1"/>
              <a:t>Gowanus</a:t>
            </a:r>
            <a:r>
              <a:rPr lang="tr-TR" dirty="0"/>
              <a:t> kanalı insan sağlığını tehdit eden endüstriyel ve ham kanalizasyon atıklarından arındırılmıştır. Şiddetli yağışların  sebebiyet verdiği taşkınlar </a:t>
            </a:r>
            <a:r>
              <a:rPr lang="tr-TR" dirty="0" err="1"/>
              <a:t>bio</a:t>
            </a:r>
            <a:r>
              <a:rPr lang="tr-TR" dirty="0"/>
              <a:t> </a:t>
            </a:r>
            <a:r>
              <a:rPr lang="tr-TR" dirty="0" err="1"/>
              <a:t>filtrasyon</a:t>
            </a:r>
            <a:r>
              <a:rPr lang="tr-TR" dirty="0"/>
              <a:t> ve </a:t>
            </a:r>
            <a:r>
              <a:rPr lang="tr-TR" dirty="0" err="1"/>
              <a:t>fitoremediasyon</a:t>
            </a:r>
            <a:r>
              <a:rPr lang="tr-TR" dirty="0"/>
              <a:t>  teknikleriyle </a:t>
            </a:r>
            <a:r>
              <a:rPr lang="tr-TR" dirty="0" err="1"/>
              <a:t>Gowanus</a:t>
            </a:r>
            <a:r>
              <a:rPr lang="tr-TR" dirty="0"/>
              <a:t> kanalı çevresi sünger parka dönüştürülmesiyle oluşturulan bir rehabilitasyon örneğidir.</a:t>
            </a:r>
          </a:p>
        </p:txBody>
      </p:sp>
    </p:spTree>
    <p:extLst>
      <p:ext uri="{BB962C8B-B14F-4D97-AF65-F5344CB8AC3E}">
        <p14:creationId xmlns:p14="http://schemas.microsoft.com/office/powerpoint/2010/main" val="871852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 xmlns:a16="http://schemas.microsoft.com/office/drawing/2014/main" id="{0802D9E2-6A9C-4F9F-B0B8-3008E313EBCF}"/>
              </a:ext>
            </a:extLst>
          </p:cNvPr>
          <p:cNvSpPr>
            <a:spLocks noGrp="1"/>
          </p:cNvSpPr>
          <p:nvPr>
            <p:ph type="title"/>
          </p:nvPr>
        </p:nvSpPr>
        <p:spPr/>
        <p:txBody>
          <a:bodyPr/>
          <a:lstStyle/>
          <a:p>
            <a:pPr algn="just"/>
            <a:r>
              <a:rPr lang="tr-TR" dirty="0" err="1"/>
              <a:t>KAYNAKlar</a:t>
            </a:r>
            <a:endParaRPr lang="tr-TR" dirty="0"/>
          </a:p>
        </p:txBody>
      </p:sp>
      <p:sp>
        <p:nvSpPr>
          <p:cNvPr id="3" name="İçerik Yer Tutucusu 2">
            <a:extLst>
              <a:ext uri="{FF2B5EF4-FFF2-40B4-BE49-F238E27FC236}">
                <a16:creationId xmlns="" xmlns:a16="http://schemas.microsoft.com/office/drawing/2014/main" id="{72E16D71-9E23-485F-8735-B2F5470CA498}"/>
              </a:ext>
            </a:extLst>
          </p:cNvPr>
          <p:cNvSpPr>
            <a:spLocks noGrp="1"/>
          </p:cNvSpPr>
          <p:nvPr>
            <p:ph idx="1"/>
          </p:nvPr>
        </p:nvSpPr>
        <p:spPr/>
        <p:txBody>
          <a:bodyPr>
            <a:normAutofit/>
          </a:bodyPr>
          <a:lstStyle/>
          <a:p>
            <a:pPr marL="0" indent="0">
              <a:buNone/>
            </a:pPr>
            <a:r>
              <a:rPr lang="tr-TR" sz="1200" dirty="0"/>
              <a:t>Anonim 2019.  Web Sitesi: </a:t>
            </a:r>
            <a:r>
              <a:rPr lang="tr-TR" sz="1200" u="sng" dirty="0">
                <a:hlinkClick r:id="rId2"/>
              </a:rPr>
              <a:t>https://www.architectmagazine.com/project-gallery/gowanus-canal-sponge-park-masterplan_o</a:t>
            </a:r>
            <a:r>
              <a:rPr lang="tr-TR" sz="1200" dirty="0"/>
              <a:t> , Erişim Tarihi: 25.05.2019.</a:t>
            </a:r>
          </a:p>
          <a:p>
            <a:pPr marL="0" indent="0">
              <a:buNone/>
            </a:pPr>
            <a:r>
              <a:rPr lang="tr-TR" sz="1200" dirty="0"/>
              <a:t>Anonim 2019. Web Sitesi: </a:t>
            </a:r>
            <a:r>
              <a:rPr lang="tr-TR" sz="1200" u="sng" dirty="0">
                <a:hlinkClick r:id="rId3"/>
              </a:rPr>
              <a:t>https://dlandstudio.com/Gowanus-Canal-Sponge-Park-Pilot</a:t>
            </a:r>
            <a:r>
              <a:rPr lang="tr-TR" sz="1200" dirty="0"/>
              <a:t> , Erişim Tarihi: 25.05.2019.</a:t>
            </a:r>
          </a:p>
          <a:p>
            <a:pPr marL="0" indent="0">
              <a:buNone/>
            </a:pPr>
            <a:r>
              <a:rPr lang="tr-TR" sz="1200" dirty="0"/>
              <a:t>Anonim 2019. Web Sitesi: </a:t>
            </a:r>
            <a:r>
              <a:rPr lang="tr-TR" sz="1200" u="sng" dirty="0">
                <a:hlinkClick r:id="rId4"/>
              </a:rPr>
              <a:t>https://www.metropolismag.com/cities/the-sponge-park-cleaning-one-of-americas-most-polluted-waterways/</a:t>
            </a:r>
            <a:r>
              <a:rPr lang="tr-TR" sz="1200" dirty="0"/>
              <a:t> , Erişim Tarihi: 25.05.2019.</a:t>
            </a:r>
          </a:p>
          <a:p>
            <a:pPr marL="0" indent="0">
              <a:buNone/>
            </a:pPr>
            <a:r>
              <a:rPr lang="tr-TR" sz="1200" dirty="0" err="1"/>
              <a:t>Drake</a:t>
            </a:r>
            <a:r>
              <a:rPr lang="tr-TR" sz="1200" dirty="0"/>
              <a:t>, S. Ve Kim, Y. 2011. Design </a:t>
            </a:r>
            <a:r>
              <a:rPr lang="tr-TR" sz="1200" dirty="0" err="1"/>
              <a:t>Approaches</a:t>
            </a:r>
            <a:r>
              <a:rPr lang="tr-TR" sz="1200" dirty="0"/>
              <a:t> </a:t>
            </a:r>
            <a:r>
              <a:rPr lang="tr-TR" sz="1200" dirty="0" err="1"/>
              <a:t>To</a:t>
            </a:r>
            <a:r>
              <a:rPr lang="tr-TR" sz="1200" dirty="0"/>
              <a:t> </a:t>
            </a:r>
            <a:r>
              <a:rPr lang="tr-TR" sz="1200" dirty="0" err="1"/>
              <a:t>Ecological</a:t>
            </a:r>
            <a:r>
              <a:rPr lang="tr-TR" sz="1200" dirty="0"/>
              <a:t> </a:t>
            </a:r>
            <a:r>
              <a:rPr lang="tr-TR" sz="1200" dirty="0" err="1"/>
              <a:t>Restoration</a:t>
            </a:r>
            <a:r>
              <a:rPr lang="tr-TR" sz="1200" dirty="0"/>
              <a:t> ‘</a:t>
            </a:r>
            <a:r>
              <a:rPr lang="tr-TR" sz="1200" dirty="0" err="1"/>
              <a:t>Gowanus</a:t>
            </a:r>
            <a:r>
              <a:rPr lang="tr-TR" sz="1200" dirty="0"/>
              <a:t> Canal </a:t>
            </a:r>
            <a:r>
              <a:rPr lang="tr-TR" sz="1200" dirty="0" err="1"/>
              <a:t>Sponge</a:t>
            </a:r>
            <a:r>
              <a:rPr lang="tr-TR" sz="1200" dirty="0"/>
              <a:t> Park’. Wisconsin Üniversitesi Basın, 29(4), 392-400.</a:t>
            </a:r>
          </a:p>
          <a:p>
            <a:pPr marL="0" indent="0">
              <a:buNone/>
            </a:pPr>
            <a:r>
              <a:rPr lang="tr-TR" sz="1200" dirty="0"/>
              <a:t>Miller, J. 2015. </a:t>
            </a:r>
            <a:r>
              <a:rPr lang="tr-TR" sz="1200" dirty="0" err="1"/>
              <a:t>Super</a:t>
            </a:r>
            <a:r>
              <a:rPr lang="tr-TR" sz="1200" dirty="0"/>
              <a:t> </a:t>
            </a:r>
            <a:r>
              <a:rPr lang="tr-TR" sz="1200" dirty="0" err="1"/>
              <a:t>Fun</a:t>
            </a:r>
            <a:r>
              <a:rPr lang="tr-TR" sz="1200" dirty="0"/>
              <a:t> </a:t>
            </a:r>
            <a:r>
              <a:rPr lang="tr-TR" sz="1200" dirty="0" err="1"/>
              <a:t>Superfund</a:t>
            </a:r>
            <a:r>
              <a:rPr lang="tr-TR" sz="1200" dirty="0"/>
              <a:t>: </a:t>
            </a:r>
            <a:r>
              <a:rPr lang="tr-TR" sz="1200" dirty="0" err="1"/>
              <a:t>Polluted</a:t>
            </a:r>
            <a:r>
              <a:rPr lang="tr-TR" sz="1200" dirty="0"/>
              <a:t> </a:t>
            </a:r>
            <a:r>
              <a:rPr lang="tr-TR" sz="1200" dirty="0" err="1"/>
              <a:t>Protection</a:t>
            </a:r>
            <a:r>
              <a:rPr lang="tr-TR" sz="1200" dirty="0"/>
              <a:t> </a:t>
            </a:r>
            <a:r>
              <a:rPr lang="tr-TR" sz="1200" dirty="0" err="1"/>
              <a:t>Along</a:t>
            </a:r>
            <a:r>
              <a:rPr lang="tr-TR" sz="1200" dirty="0"/>
              <a:t> </a:t>
            </a:r>
            <a:r>
              <a:rPr lang="tr-TR" sz="1200" dirty="0" err="1"/>
              <a:t>the</a:t>
            </a:r>
            <a:r>
              <a:rPr lang="tr-TR" sz="1200" dirty="0"/>
              <a:t> </a:t>
            </a:r>
            <a:r>
              <a:rPr lang="tr-TR" sz="1200" dirty="0" err="1"/>
              <a:t>Gowanus</a:t>
            </a:r>
            <a:r>
              <a:rPr lang="tr-TR" sz="1200" dirty="0"/>
              <a:t> Canal. Doktora Tezi, New York Şehir Üniversitesi, 205, New York.</a:t>
            </a:r>
          </a:p>
          <a:p>
            <a:pPr marL="0" indent="0" algn="just">
              <a:buNone/>
            </a:pPr>
            <a:endParaRPr lang="tr-TR" sz="1200" dirty="0"/>
          </a:p>
        </p:txBody>
      </p:sp>
    </p:spTree>
    <p:extLst>
      <p:ext uri="{BB962C8B-B14F-4D97-AF65-F5344CB8AC3E}">
        <p14:creationId xmlns:p14="http://schemas.microsoft.com/office/powerpoint/2010/main" val="53037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 xmlns:a16="http://schemas.microsoft.com/office/drawing/2014/main" id="{53464318-0820-4D0C-B241-D7F0DD7D3022}"/>
              </a:ext>
            </a:extLst>
          </p:cNvPr>
          <p:cNvPicPr>
            <a:picLocks noChangeAspect="1"/>
          </p:cNvPicPr>
          <p:nvPr/>
        </p:nvPicPr>
        <p:blipFill rotWithShape="1">
          <a:blip r:embed="rId2"/>
          <a:srcRect l="12423" r="22243" b="-2"/>
          <a:stretch/>
        </p:blipFill>
        <p:spPr>
          <a:xfrm>
            <a:off x="6096000" y="10"/>
            <a:ext cx="6095980" cy="6857990"/>
          </a:xfrm>
          <a:prstGeom prst="rect">
            <a:avLst/>
          </a:prstGeom>
        </p:spPr>
      </p:pic>
      <p:pic>
        <p:nvPicPr>
          <p:cNvPr id="5" name="Resim 4">
            <a:extLst>
              <a:ext uri="{FF2B5EF4-FFF2-40B4-BE49-F238E27FC236}">
                <a16:creationId xmlns="" xmlns:a16="http://schemas.microsoft.com/office/drawing/2014/main" id="{E3025D45-D05D-4BB5-A6C1-D10BEF6770AF}"/>
              </a:ext>
            </a:extLst>
          </p:cNvPr>
          <p:cNvPicPr>
            <a:picLocks noChangeAspect="1"/>
          </p:cNvPicPr>
          <p:nvPr/>
        </p:nvPicPr>
        <p:blipFill rotWithShape="1">
          <a:blip r:embed="rId3"/>
          <a:srcRect l="12099" r="22123"/>
          <a:stretch/>
        </p:blipFill>
        <p:spPr>
          <a:xfrm>
            <a:off x="0" y="0"/>
            <a:ext cx="6096000" cy="6857990"/>
          </a:xfrm>
          <a:prstGeom prst="rect">
            <a:avLst/>
          </a:prstGeom>
        </p:spPr>
      </p:pic>
      <p:sp>
        <p:nvSpPr>
          <p:cNvPr id="7" name="Metin kutusu 6">
            <a:extLst>
              <a:ext uri="{FF2B5EF4-FFF2-40B4-BE49-F238E27FC236}">
                <a16:creationId xmlns="" xmlns:a16="http://schemas.microsoft.com/office/drawing/2014/main" id="{58ED35CC-7293-4B11-B3E4-350DBDEB8BD0}"/>
              </a:ext>
            </a:extLst>
          </p:cNvPr>
          <p:cNvSpPr txBox="1"/>
          <p:nvPr/>
        </p:nvSpPr>
        <p:spPr>
          <a:xfrm>
            <a:off x="10439380" y="6334780"/>
            <a:ext cx="1752600" cy="523220"/>
          </a:xfrm>
          <a:prstGeom prst="rect">
            <a:avLst/>
          </a:prstGeom>
          <a:blipFill dpi="0" rotWithShape="1">
            <a:blip r:embed="rId4">
              <a:alphaModFix amt="80000"/>
            </a:blip>
            <a:srcRect/>
            <a:tile tx="0" ty="0" sx="100000" sy="100000" flip="none" algn="tl"/>
          </a:blipFill>
        </p:spPr>
        <p:txBody>
          <a:bodyPr wrap="square" rtlCol="0">
            <a:spAutoFit/>
          </a:bodyPr>
          <a:lstStyle/>
          <a:p>
            <a:pPr algn="ctr"/>
            <a:r>
              <a:rPr lang="tr-TR" sz="2800" b="1" dirty="0">
                <a:effectLst>
                  <a:outerShdw blurRad="38100" dist="38100" dir="2700000" algn="tl">
                    <a:srgbClr val="000000">
                      <a:alpha val="43137"/>
                    </a:srgbClr>
                  </a:outerShdw>
                </a:effectLst>
              </a:rPr>
              <a:t>1940</a:t>
            </a:r>
          </a:p>
        </p:txBody>
      </p:sp>
      <p:sp>
        <p:nvSpPr>
          <p:cNvPr id="13" name="Metin kutusu 12">
            <a:extLst>
              <a:ext uri="{FF2B5EF4-FFF2-40B4-BE49-F238E27FC236}">
                <a16:creationId xmlns="" xmlns:a16="http://schemas.microsoft.com/office/drawing/2014/main" id="{7D159944-1C38-44CD-B83E-BF7E4B9D1AFB}"/>
              </a:ext>
            </a:extLst>
          </p:cNvPr>
          <p:cNvSpPr txBox="1"/>
          <p:nvPr/>
        </p:nvSpPr>
        <p:spPr>
          <a:xfrm>
            <a:off x="4343400" y="6334780"/>
            <a:ext cx="1752600" cy="523220"/>
          </a:xfrm>
          <a:prstGeom prst="rect">
            <a:avLst/>
          </a:prstGeom>
          <a:blipFill dpi="0" rotWithShape="1">
            <a:blip r:embed="rId4">
              <a:alphaModFix amt="80000"/>
            </a:blip>
            <a:srcRect/>
            <a:tile tx="0" ty="0" sx="100000" sy="100000" flip="none" algn="tl"/>
          </a:blipFill>
        </p:spPr>
        <p:txBody>
          <a:bodyPr wrap="square" rtlCol="0">
            <a:spAutoFit/>
          </a:bodyPr>
          <a:lstStyle/>
          <a:p>
            <a:pPr algn="ctr"/>
            <a:r>
              <a:rPr lang="tr-TR" sz="2800" b="1" dirty="0">
                <a:effectLst>
                  <a:outerShdw blurRad="38100" dist="38100" dir="2700000" algn="tl">
                    <a:srgbClr val="000000">
                      <a:alpha val="43137"/>
                    </a:srgbClr>
                  </a:outerShdw>
                </a:effectLst>
              </a:rPr>
              <a:t>1905</a:t>
            </a:r>
          </a:p>
        </p:txBody>
      </p:sp>
    </p:spTree>
    <p:extLst>
      <p:ext uri="{BB962C8B-B14F-4D97-AF65-F5344CB8AC3E}">
        <p14:creationId xmlns:p14="http://schemas.microsoft.com/office/powerpoint/2010/main" val="3768619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8000" b="-8000"/>
          </a:stretch>
        </a:blipFill>
        <a:effectLst/>
      </p:bgPr>
    </p:bg>
    <p:spTree>
      <p:nvGrpSpPr>
        <p:cNvPr id="1" name=""/>
        <p:cNvGrpSpPr/>
        <p:nvPr/>
      </p:nvGrpSpPr>
      <p:grpSpPr>
        <a:xfrm>
          <a:off x="0" y="0"/>
          <a:ext cx="0" cy="0"/>
          <a:chOff x="0" y="0"/>
          <a:chExt cx="0" cy="0"/>
        </a:xfrm>
      </p:grpSpPr>
      <p:sp>
        <p:nvSpPr>
          <p:cNvPr id="7" name="Metin kutusu 6">
            <a:extLst>
              <a:ext uri="{FF2B5EF4-FFF2-40B4-BE49-F238E27FC236}">
                <a16:creationId xmlns="" xmlns:a16="http://schemas.microsoft.com/office/drawing/2014/main" id="{18DDA88D-98F9-491D-BE47-50F4C25A0D2A}"/>
              </a:ext>
            </a:extLst>
          </p:cNvPr>
          <p:cNvSpPr txBox="1"/>
          <p:nvPr/>
        </p:nvSpPr>
        <p:spPr>
          <a:xfrm>
            <a:off x="536275" y="366540"/>
            <a:ext cx="11655725" cy="954107"/>
          </a:xfrm>
          <a:prstGeom prst="rect">
            <a:avLst/>
          </a:prstGeom>
          <a:noFill/>
        </p:spPr>
        <p:txBody>
          <a:bodyPr wrap="square" rtlCol="0">
            <a:spAutoFit/>
          </a:bodyPr>
          <a:lstStyle/>
          <a:p>
            <a:pPr algn="just"/>
            <a:r>
              <a:rPr lang="tr-TR" sz="2800" dirty="0" err="1">
                <a:effectLst>
                  <a:outerShdw blurRad="38100" dist="38100" dir="2700000" algn="tl">
                    <a:srgbClr val="000000">
                      <a:alpha val="43137"/>
                    </a:srgbClr>
                  </a:outerShdw>
                </a:effectLst>
              </a:rPr>
              <a:t>Gowanus</a:t>
            </a:r>
            <a:r>
              <a:rPr lang="tr-TR" sz="2800" dirty="0">
                <a:effectLst>
                  <a:outerShdw blurRad="38100" dist="38100" dir="2700000" algn="tl">
                    <a:srgbClr val="000000">
                      <a:alpha val="43137"/>
                    </a:srgbClr>
                  </a:outerShdw>
                </a:effectLst>
              </a:rPr>
              <a:t> kanalı New York’un denizcilik ve ticari faaliyetlerinin tüm yükünü taşımaktaydı.</a:t>
            </a:r>
          </a:p>
        </p:txBody>
      </p:sp>
    </p:spTree>
    <p:extLst>
      <p:ext uri="{BB962C8B-B14F-4D97-AF65-F5344CB8AC3E}">
        <p14:creationId xmlns:p14="http://schemas.microsoft.com/office/powerpoint/2010/main" val="692879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pic>
        <p:nvPicPr>
          <p:cNvPr id="7" name="Resim 6">
            <a:extLst>
              <a:ext uri="{FF2B5EF4-FFF2-40B4-BE49-F238E27FC236}">
                <a16:creationId xmlns="" xmlns:a16="http://schemas.microsoft.com/office/drawing/2014/main" id="{F6E7D670-B5C4-4FF2-8099-DC4C232217E6}"/>
              </a:ext>
            </a:extLst>
          </p:cNvPr>
          <p:cNvPicPr>
            <a:picLocks noChangeAspect="1"/>
          </p:cNvPicPr>
          <p:nvPr/>
        </p:nvPicPr>
        <p:blipFill rotWithShape="1">
          <a:blip r:embed="rId2"/>
          <a:srcRect l="11663" r="16872"/>
          <a:stretch/>
        </p:blipFill>
        <p:spPr>
          <a:xfrm>
            <a:off x="-1" y="10"/>
            <a:ext cx="7370057" cy="6857990"/>
          </a:xfrm>
          <a:prstGeom prst="rect">
            <a:avLst/>
          </a:prstGeom>
        </p:spPr>
      </p:pic>
      <p:pic>
        <p:nvPicPr>
          <p:cNvPr id="6" name="Resim 5">
            <a:extLst>
              <a:ext uri="{FF2B5EF4-FFF2-40B4-BE49-F238E27FC236}">
                <a16:creationId xmlns="" xmlns:a16="http://schemas.microsoft.com/office/drawing/2014/main" id="{53F672AA-250B-42EA-8CBA-ADC4A6DDD7C0}"/>
              </a:ext>
            </a:extLst>
          </p:cNvPr>
          <p:cNvPicPr>
            <a:picLocks noChangeAspect="1"/>
          </p:cNvPicPr>
          <p:nvPr/>
        </p:nvPicPr>
        <p:blipFill rotWithShape="1">
          <a:blip r:embed="rId3"/>
          <a:srcRect r="7805" b="-1"/>
          <a:stretch/>
        </p:blipFill>
        <p:spPr>
          <a:xfrm>
            <a:off x="7534656" y="1"/>
            <a:ext cx="4657344" cy="3346704"/>
          </a:xfrm>
          <a:prstGeom prst="rect">
            <a:avLst/>
          </a:prstGeom>
        </p:spPr>
      </p:pic>
      <p:pic>
        <p:nvPicPr>
          <p:cNvPr id="5" name="Resim 4">
            <a:extLst>
              <a:ext uri="{FF2B5EF4-FFF2-40B4-BE49-F238E27FC236}">
                <a16:creationId xmlns="" xmlns:a16="http://schemas.microsoft.com/office/drawing/2014/main" id="{4FE67838-968B-44AB-906A-6E2D5C714673}"/>
              </a:ext>
            </a:extLst>
          </p:cNvPr>
          <p:cNvPicPr>
            <a:picLocks noChangeAspect="1"/>
          </p:cNvPicPr>
          <p:nvPr/>
        </p:nvPicPr>
        <p:blipFill rotWithShape="1">
          <a:blip r:embed="rId4"/>
          <a:srcRect r="4672" b="-2"/>
          <a:stretch/>
        </p:blipFill>
        <p:spPr>
          <a:xfrm>
            <a:off x="7534654" y="3511296"/>
            <a:ext cx="4657346" cy="3346704"/>
          </a:xfrm>
          <a:prstGeom prst="rect">
            <a:avLst/>
          </a:prstGeom>
        </p:spPr>
      </p:pic>
      <p:sp>
        <p:nvSpPr>
          <p:cNvPr id="9" name="Dikdörtgen 8">
            <a:extLst>
              <a:ext uri="{FF2B5EF4-FFF2-40B4-BE49-F238E27FC236}">
                <a16:creationId xmlns="" xmlns:a16="http://schemas.microsoft.com/office/drawing/2014/main" id="{C9639626-FE0E-45E9-873F-7F353BA66B62}"/>
              </a:ext>
            </a:extLst>
          </p:cNvPr>
          <p:cNvSpPr/>
          <p:nvPr/>
        </p:nvSpPr>
        <p:spPr>
          <a:xfrm>
            <a:off x="132080" y="120918"/>
            <a:ext cx="6096000" cy="2308324"/>
          </a:xfrm>
          <a:prstGeom prst="rect">
            <a:avLst/>
          </a:prstGeom>
          <a:blipFill dpi="0" rotWithShape="1">
            <a:blip r:embed="rId5">
              <a:alphaModFix amt="43000"/>
            </a:blip>
            <a:srcRect/>
            <a:tile tx="0" ty="0" sx="100000" sy="100000" flip="none" algn="tl"/>
          </a:blipFill>
        </p:spPr>
        <p:txBody>
          <a:bodyPr>
            <a:spAutoFit/>
          </a:bodyPr>
          <a:lstStyle/>
          <a:p>
            <a:pPr algn="just"/>
            <a:r>
              <a:rPr lang="tr-TR" dirty="0">
                <a:effectLst>
                  <a:outerShdw blurRad="38100" dist="38100" dir="2700000" algn="tl">
                    <a:srgbClr val="000000">
                      <a:alpha val="43137"/>
                    </a:srgbClr>
                  </a:outerShdw>
                </a:effectLst>
              </a:rPr>
              <a:t>Alan şu kullanım alanlarıyla ağır endüstriyel atıklara maruz kalmıştır;</a:t>
            </a:r>
          </a:p>
          <a:p>
            <a:pPr marL="285750" indent="-285750" algn="just">
              <a:buFont typeface="Wingdings" panose="05000000000000000000" pitchFamily="2" charset="2"/>
              <a:buChar char="§"/>
            </a:pPr>
            <a:r>
              <a:rPr lang="tr-TR" dirty="0">
                <a:effectLst>
                  <a:outerShdw blurRad="38100" dist="38100" dir="2700000" algn="tl">
                    <a:srgbClr val="000000">
                      <a:alpha val="43137"/>
                    </a:srgbClr>
                  </a:outerShdw>
                </a:effectLst>
              </a:rPr>
              <a:t>Gaz santralleri </a:t>
            </a:r>
          </a:p>
          <a:p>
            <a:pPr marL="285750" indent="-285750" algn="just">
              <a:buFont typeface="Wingdings" panose="05000000000000000000" pitchFamily="2" charset="2"/>
              <a:buChar char="§"/>
            </a:pPr>
            <a:r>
              <a:rPr lang="tr-TR" dirty="0">
                <a:effectLst>
                  <a:outerShdw blurRad="38100" dist="38100" dir="2700000" algn="tl">
                    <a:srgbClr val="000000">
                      <a:alpha val="43137"/>
                    </a:srgbClr>
                  </a:outerShdw>
                </a:effectLst>
              </a:rPr>
              <a:t>Kömür depoları</a:t>
            </a:r>
          </a:p>
          <a:p>
            <a:pPr marL="285750" indent="-285750" algn="just">
              <a:buFont typeface="Wingdings" panose="05000000000000000000" pitchFamily="2" charset="2"/>
              <a:buChar char="§"/>
            </a:pPr>
            <a:r>
              <a:rPr lang="tr-TR" dirty="0">
                <a:effectLst>
                  <a:outerShdw blurRad="38100" dist="38100" dir="2700000" algn="tl">
                    <a:srgbClr val="000000">
                      <a:alpha val="43137"/>
                    </a:srgbClr>
                  </a:outerShdw>
                </a:effectLst>
              </a:rPr>
              <a:t>Çimento tesisleri</a:t>
            </a:r>
          </a:p>
          <a:p>
            <a:pPr marL="285750" indent="-285750" algn="just">
              <a:buFont typeface="Wingdings" panose="05000000000000000000" pitchFamily="2" charset="2"/>
              <a:buChar char="§"/>
            </a:pPr>
            <a:r>
              <a:rPr lang="tr-TR" dirty="0">
                <a:effectLst>
                  <a:outerShdw blurRad="38100" dist="38100" dir="2700000" algn="tl">
                    <a:srgbClr val="000000">
                      <a:alpha val="43137"/>
                    </a:srgbClr>
                  </a:outerShdw>
                </a:effectLst>
              </a:rPr>
              <a:t>Tabakhane</a:t>
            </a:r>
          </a:p>
          <a:p>
            <a:pPr marL="285750" indent="-285750" algn="just">
              <a:buFont typeface="Wingdings" panose="05000000000000000000" pitchFamily="2" charset="2"/>
              <a:buChar char="§"/>
            </a:pPr>
            <a:r>
              <a:rPr lang="tr-TR" dirty="0">
                <a:effectLst>
                  <a:outerShdw blurRad="38100" dist="38100" dir="2700000" algn="tl">
                    <a:srgbClr val="000000">
                      <a:alpha val="43137"/>
                    </a:srgbClr>
                  </a:outerShdw>
                </a:effectLst>
              </a:rPr>
              <a:t>Kimyasal üretim yapan santraller</a:t>
            </a:r>
          </a:p>
          <a:p>
            <a:pPr marL="285750" indent="-285750" algn="just">
              <a:buFont typeface="Wingdings" panose="05000000000000000000" pitchFamily="2" charset="2"/>
              <a:buChar char="§"/>
            </a:pPr>
            <a:r>
              <a:rPr lang="tr-TR" dirty="0">
                <a:effectLst>
                  <a:outerShdw blurRad="38100" dist="38100" dir="2700000" algn="tl">
                    <a:srgbClr val="000000">
                      <a:alpha val="43137"/>
                    </a:srgbClr>
                  </a:outerShdw>
                </a:effectLst>
              </a:rPr>
              <a:t>Petrol rafinerileri</a:t>
            </a:r>
          </a:p>
        </p:txBody>
      </p:sp>
    </p:spTree>
    <p:extLst>
      <p:ext uri="{BB962C8B-B14F-4D97-AF65-F5344CB8AC3E}">
        <p14:creationId xmlns:p14="http://schemas.microsoft.com/office/powerpoint/2010/main" val="1368058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Resim 7">
            <a:extLst>
              <a:ext uri="{FF2B5EF4-FFF2-40B4-BE49-F238E27FC236}">
                <a16:creationId xmlns="" xmlns:a16="http://schemas.microsoft.com/office/drawing/2014/main" id="{31DEDFA7-FF3D-4AB8-83BC-E12E4078DDB4}"/>
              </a:ext>
            </a:extLst>
          </p:cNvPr>
          <p:cNvPicPr>
            <a:picLocks noChangeAspect="1"/>
          </p:cNvPicPr>
          <p:nvPr/>
        </p:nvPicPr>
        <p:blipFill rotWithShape="1">
          <a:blip r:embed="rId2"/>
          <a:srcRect t="36788" r="1" b="12258"/>
          <a:stretch/>
        </p:blipFill>
        <p:spPr>
          <a:xfrm>
            <a:off x="4166504" y="10"/>
            <a:ext cx="8025495" cy="3067040"/>
          </a:xfrm>
          <a:prstGeom prst="rect">
            <a:avLst/>
          </a:prstGeom>
        </p:spPr>
      </p:pic>
      <p:pic>
        <p:nvPicPr>
          <p:cNvPr id="4" name="Resim 3">
            <a:extLst>
              <a:ext uri="{FF2B5EF4-FFF2-40B4-BE49-F238E27FC236}">
                <a16:creationId xmlns="" xmlns:a16="http://schemas.microsoft.com/office/drawing/2014/main" id="{3F9D2CDE-4919-4FF5-872F-DED8BCB34590}"/>
              </a:ext>
            </a:extLst>
          </p:cNvPr>
          <p:cNvPicPr>
            <a:picLocks noChangeAspect="1"/>
          </p:cNvPicPr>
          <p:nvPr/>
        </p:nvPicPr>
        <p:blipFill rotWithShape="1">
          <a:blip r:embed="rId3"/>
          <a:srcRect t="14773" r="-2" b="17158"/>
          <a:stretch/>
        </p:blipFill>
        <p:spPr>
          <a:xfrm>
            <a:off x="20" y="3790950"/>
            <a:ext cx="8305780" cy="3067051"/>
          </a:xfrm>
          <a:prstGeom prst="rect">
            <a:avLst/>
          </a:prstGeom>
        </p:spPr>
      </p:pic>
      <p:pic>
        <p:nvPicPr>
          <p:cNvPr id="5" name="Resim 4">
            <a:extLst>
              <a:ext uri="{FF2B5EF4-FFF2-40B4-BE49-F238E27FC236}">
                <a16:creationId xmlns="" xmlns:a16="http://schemas.microsoft.com/office/drawing/2014/main" id="{EDC8B6F2-AC1D-418F-A9E3-F991E9D5F098}"/>
              </a:ext>
            </a:extLst>
          </p:cNvPr>
          <p:cNvPicPr>
            <a:picLocks noChangeAspect="1"/>
          </p:cNvPicPr>
          <p:nvPr/>
        </p:nvPicPr>
        <p:blipFill rotWithShape="1">
          <a:blip r:embed="rId4"/>
          <a:srcRect l="25858" r="19650" b="1"/>
          <a:stretch/>
        </p:blipFill>
        <p:spPr>
          <a:xfrm>
            <a:off x="1" y="1"/>
            <a:ext cx="5017099" cy="4718647"/>
          </a:xfrm>
          <a:custGeom>
            <a:avLst/>
            <a:gdLst>
              <a:gd name="connsiteX0" fmla="*/ 0 w 5017099"/>
              <a:gd name="connsiteY0" fmla="*/ 0 h 4718647"/>
              <a:gd name="connsiteX1" fmla="*/ 4599738 w 5017099"/>
              <a:gd name="connsiteY1" fmla="*/ 0 h 4718647"/>
              <a:gd name="connsiteX2" fmla="*/ 4636346 w 5017099"/>
              <a:gd name="connsiteY2" fmla="*/ 60259 h 4718647"/>
              <a:gd name="connsiteX3" fmla="*/ 5017099 w 5017099"/>
              <a:gd name="connsiteY3" fmla="*/ 1563967 h 4718647"/>
              <a:gd name="connsiteX4" fmla="*/ 1862419 w 5017099"/>
              <a:gd name="connsiteY4" fmla="*/ 4718647 h 4718647"/>
              <a:gd name="connsiteX5" fmla="*/ 98607 w 5017099"/>
              <a:gd name="connsiteY5" fmla="*/ 4179877 h 4718647"/>
              <a:gd name="connsiteX6" fmla="*/ 0 w 5017099"/>
              <a:gd name="connsiteY6" fmla="*/ 4106140 h 471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p:spPr>
      </p:pic>
      <p:pic>
        <p:nvPicPr>
          <p:cNvPr id="6" name="Resim 5">
            <a:extLst>
              <a:ext uri="{FF2B5EF4-FFF2-40B4-BE49-F238E27FC236}">
                <a16:creationId xmlns="" xmlns:a16="http://schemas.microsoft.com/office/drawing/2014/main" id="{1EA9E0C2-482D-4689-907E-49946DE54368}"/>
              </a:ext>
            </a:extLst>
          </p:cNvPr>
          <p:cNvPicPr>
            <a:picLocks noChangeAspect="1"/>
          </p:cNvPicPr>
          <p:nvPr/>
        </p:nvPicPr>
        <p:blipFill rotWithShape="1">
          <a:blip r:embed="rId5"/>
          <a:srcRect r="23551" b="-2"/>
          <a:stretch/>
        </p:blipFill>
        <p:spPr>
          <a:xfrm>
            <a:off x="6283728" y="1699214"/>
            <a:ext cx="5908273" cy="5158786"/>
          </a:xfrm>
          <a:custGeom>
            <a:avLst/>
            <a:gdLst>
              <a:gd name="connsiteX0" fmla="*/ 3465576 w 5908273"/>
              <a:gd name="connsiteY0" fmla="*/ 0 h 5158786"/>
              <a:gd name="connsiteX1" fmla="*/ 5670004 w 5908273"/>
              <a:gd name="connsiteY1" fmla="*/ 791369 h 5158786"/>
              <a:gd name="connsiteX2" fmla="*/ 5908273 w 5908273"/>
              <a:gd name="connsiteY2" fmla="*/ 1007923 h 5158786"/>
              <a:gd name="connsiteX3" fmla="*/ 5908273 w 5908273"/>
              <a:gd name="connsiteY3" fmla="*/ 5158786 h 5158786"/>
              <a:gd name="connsiteX4" fmla="*/ 443374 w 5908273"/>
              <a:gd name="connsiteY4" fmla="*/ 5158786 h 5158786"/>
              <a:gd name="connsiteX5" fmla="*/ 418277 w 5908273"/>
              <a:gd name="connsiteY5" fmla="*/ 5117476 h 5158786"/>
              <a:gd name="connsiteX6" fmla="*/ 0 w 5908273"/>
              <a:gd name="connsiteY6" fmla="*/ 3465576 h 5158786"/>
              <a:gd name="connsiteX7" fmla="*/ 3465576 w 5908273"/>
              <a:gd name="connsiteY7" fmla="*/ 0 h 51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pic>
        <p:nvPicPr>
          <p:cNvPr id="7" name="Resim 6">
            <a:extLst>
              <a:ext uri="{FF2B5EF4-FFF2-40B4-BE49-F238E27FC236}">
                <a16:creationId xmlns="" xmlns:a16="http://schemas.microsoft.com/office/drawing/2014/main" id="{ECF384BA-BEC8-4071-B7A1-B452A029B3AE}"/>
              </a:ext>
            </a:extLst>
          </p:cNvPr>
          <p:cNvPicPr>
            <a:picLocks noChangeAspect="1"/>
          </p:cNvPicPr>
          <p:nvPr/>
        </p:nvPicPr>
        <p:blipFill rotWithShape="1">
          <a:blip r:embed="rId6"/>
          <a:srcRect l="664" r="32585" b="-1"/>
          <a:stretch/>
        </p:blipFill>
        <p:spPr>
          <a:xfrm>
            <a:off x="3287694" y="1853886"/>
            <a:ext cx="4297680" cy="4297680"/>
          </a:xfrm>
          <a:custGeom>
            <a:avLst/>
            <a:gdLst>
              <a:gd name="connsiteX0" fmla="*/ 2148840 w 4297680"/>
              <a:gd name="connsiteY0" fmla="*/ 0 h 4297680"/>
              <a:gd name="connsiteX1" fmla="*/ 4297680 w 4297680"/>
              <a:gd name="connsiteY1" fmla="*/ 2148840 h 4297680"/>
              <a:gd name="connsiteX2" fmla="*/ 2148840 w 4297680"/>
              <a:gd name="connsiteY2" fmla="*/ 4297680 h 4297680"/>
              <a:gd name="connsiteX3" fmla="*/ 0 w 4297680"/>
              <a:gd name="connsiteY3" fmla="*/ 2148840 h 4297680"/>
              <a:gd name="connsiteX4" fmla="*/ 2148840 w 4297680"/>
              <a:gd name="connsiteY4" fmla="*/ 0 h 429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p:spPr>
      </p:pic>
      <p:sp>
        <p:nvSpPr>
          <p:cNvPr id="9" name="Metin kutusu 8">
            <a:extLst>
              <a:ext uri="{FF2B5EF4-FFF2-40B4-BE49-F238E27FC236}">
                <a16:creationId xmlns="" xmlns:a16="http://schemas.microsoft.com/office/drawing/2014/main" id="{ACE99480-66DB-4371-A5BD-4236116C2B60}"/>
              </a:ext>
            </a:extLst>
          </p:cNvPr>
          <p:cNvSpPr txBox="1"/>
          <p:nvPr/>
        </p:nvSpPr>
        <p:spPr>
          <a:xfrm>
            <a:off x="-15144" y="5932451"/>
            <a:ext cx="12192000" cy="923330"/>
          </a:xfrm>
          <a:prstGeom prst="rect">
            <a:avLst/>
          </a:prstGeom>
          <a:blipFill dpi="0" rotWithShape="1">
            <a:blip r:embed="rId7">
              <a:alphaModFix amt="59000"/>
            </a:blip>
            <a:srcRect/>
            <a:tile tx="0" ty="0" sx="100000" sy="100000" flip="none" algn="tl"/>
          </a:blipFill>
        </p:spPr>
        <p:txBody>
          <a:bodyPr wrap="square" rtlCol="0">
            <a:spAutoFit/>
          </a:bodyPr>
          <a:lstStyle/>
          <a:p>
            <a:pPr marL="285750" indent="-285750" algn="just">
              <a:buFont typeface="Wingdings" panose="05000000000000000000" pitchFamily="2" charset="2"/>
              <a:buChar char="§"/>
            </a:pPr>
            <a:r>
              <a:rPr lang="tr-TR" dirty="0"/>
              <a:t>New York kenti birleşik kanalizasyon sistemine sahiptir.</a:t>
            </a:r>
          </a:p>
          <a:p>
            <a:pPr marL="285750" indent="-285750" algn="just">
              <a:buFont typeface="Wingdings" panose="05000000000000000000" pitchFamily="2" charset="2"/>
              <a:buChar char="§"/>
            </a:pPr>
            <a:r>
              <a:rPr lang="tr-TR" dirty="0"/>
              <a:t>Yağmurun şiddetli olduğu zamanlarda kanalizasyon ve yağmur suyu 1,1 milyon metreküp ham lağım pisliğini taşıyarak </a:t>
            </a:r>
            <a:r>
              <a:rPr lang="tr-TR" dirty="0" err="1"/>
              <a:t>Gowanus</a:t>
            </a:r>
            <a:r>
              <a:rPr lang="tr-TR" dirty="0"/>
              <a:t> Canal’ına akar.</a:t>
            </a:r>
            <a:endParaRPr lang="tr-TR"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5685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 xmlns:a16="http://schemas.microsoft.com/office/drawing/2014/main" id="{25BCF9F9-66A0-4DA2-9509-FF10BDF4D8AC}"/>
              </a:ext>
            </a:extLst>
          </p:cNvPr>
          <p:cNvPicPr>
            <a:picLocks noChangeAspect="1"/>
          </p:cNvPicPr>
          <p:nvPr/>
        </p:nvPicPr>
        <p:blipFill rotWithShape="1">
          <a:blip r:embed="rId2"/>
          <a:srcRect l="1823" r="37727"/>
          <a:stretch/>
        </p:blipFill>
        <p:spPr>
          <a:xfrm>
            <a:off x="-1" y="10"/>
            <a:ext cx="7370057" cy="6857990"/>
          </a:xfrm>
          <a:prstGeom prst="rect">
            <a:avLst/>
          </a:prstGeom>
        </p:spPr>
      </p:pic>
      <p:pic>
        <p:nvPicPr>
          <p:cNvPr id="5" name="Resim 4">
            <a:extLst>
              <a:ext uri="{FF2B5EF4-FFF2-40B4-BE49-F238E27FC236}">
                <a16:creationId xmlns="" xmlns:a16="http://schemas.microsoft.com/office/drawing/2014/main" id="{38EA1FFB-B11E-4A25-9ED6-41C833C6F9AD}"/>
              </a:ext>
            </a:extLst>
          </p:cNvPr>
          <p:cNvPicPr>
            <a:picLocks noChangeAspect="1"/>
          </p:cNvPicPr>
          <p:nvPr/>
        </p:nvPicPr>
        <p:blipFill rotWithShape="1">
          <a:blip r:embed="rId3"/>
          <a:srcRect l="7110" r="-4" b="-4"/>
          <a:stretch/>
        </p:blipFill>
        <p:spPr>
          <a:xfrm>
            <a:off x="7534656" y="1"/>
            <a:ext cx="4657344" cy="3346704"/>
          </a:xfrm>
          <a:prstGeom prst="rect">
            <a:avLst/>
          </a:prstGeom>
        </p:spPr>
      </p:pic>
      <p:pic>
        <p:nvPicPr>
          <p:cNvPr id="6" name="Resim 5">
            <a:extLst>
              <a:ext uri="{FF2B5EF4-FFF2-40B4-BE49-F238E27FC236}">
                <a16:creationId xmlns="" xmlns:a16="http://schemas.microsoft.com/office/drawing/2014/main" id="{D93AD03C-91B9-4D38-ACB9-2E4B9D913943}"/>
              </a:ext>
            </a:extLst>
          </p:cNvPr>
          <p:cNvPicPr>
            <a:picLocks noChangeAspect="1"/>
          </p:cNvPicPr>
          <p:nvPr/>
        </p:nvPicPr>
        <p:blipFill rotWithShape="1">
          <a:blip r:embed="rId4"/>
          <a:srcRect l="21707" r="12190" b="-1"/>
          <a:stretch/>
        </p:blipFill>
        <p:spPr>
          <a:xfrm>
            <a:off x="7534654" y="3511296"/>
            <a:ext cx="4657346" cy="3346704"/>
          </a:xfrm>
          <a:prstGeom prst="rect">
            <a:avLst/>
          </a:prstGeom>
        </p:spPr>
      </p:pic>
      <p:sp>
        <p:nvSpPr>
          <p:cNvPr id="7" name="Dikdörtgen 6">
            <a:extLst>
              <a:ext uri="{FF2B5EF4-FFF2-40B4-BE49-F238E27FC236}">
                <a16:creationId xmlns="" xmlns:a16="http://schemas.microsoft.com/office/drawing/2014/main" id="{A3C5D569-630F-4B00-914D-8A9E4E7331F1}"/>
              </a:ext>
            </a:extLst>
          </p:cNvPr>
          <p:cNvSpPr/>
          <p:nvPr/>
        </p:nvSpPr>
        <p:spPr>
          <a:xfrm>
            <a:off x="-1" y="6211659"/>
            <a:ext cx="12192001" cy="646331"/>
          </a:xfrm>
          <a:prstGeom prst="rect">
            <a:avLst/>
          </a:prstGeom>
          <a:blipFill dpi="0" rotWithShape="1">
            <a:blip r:embed="rId5">
              <a:alphaModFix amt="71000"/>
            </a:blip>
            <a:srcRect/>
            <a:tile tx="0" ty="0" sx="100000" sy="100000" flip="none" algn="tl"/>
          </a:blipFill>
        </p:spPr>
        <p:txBody>
          <a:bodyPr wrap="square">
            <a:spAutoFit/>
          </a:bodyPr>
          <a:lstStyle/>
          <a:p>
            <a:pPr marL="285750" indent="-285750" algn="just">
              <a:buFont typeface="Wingdings" panose="05000000000000000000" pitchFamily="2" charset="2"/>
              <a:buChar char="§"/>
            </a:pPr>
            <a:r>
              <a:rPr lang="tr-TR" dirty="0">
                <a:effectLst>
                  <a:outerShdw blurRad="38100" dist="38100" dir="2700000" algn="tl">
                    <a:srgbClr val="000000">
                      <a:alpha val="43137"/>
                    </a:srgbClr>
                  </a:outerShdw>
                </a:effectLst>
              </a:rPr>
              <a:t>Ağır </a:t>
            </a:r>
            <a:r>
              <a:rPr lang="tr-TR" dirty="0" err="1">
                <a:effectLst>
                  <a:outerShdw blurRad="38100" dist="38100" dir="2700000" algn="tl">
                    <a:srgbClr val="000000">
                      <a:alpha val="43137"/>
                    </a:srgbClr>
                  </a:outerShdw>
                </a:effectLst>
              </a:rPr>
              <a:t>endüstiriyel</a:t>
            </a:r>
            <a:r>
              <a:rPr lang="tr-TR" dirty="0">
                <a:effectLst>
                  <a:outerShdw blurRad="38100" dist="38100" dir="2700000" algn="tl">
                    <a:srgbClr val="000000">
                      <a:alpha val="43137"/>
                    </a:srgbClr>
                  </a:outerShdw>
                </a:effectLst>
              </a:rPr>
              <a:t> atıklar ve ham kanalizasyon </a:t>
            </a:r>
            <a:r>
              <a:rPr lang="tr-TR" dirty="0" err="1">
                <a:effectLst>
                  <a:outerShdw blurRad="38100" dist="38100" dir="2700000" algn="tl">
                    <a:srgbClr val="000000">
                      <a:alpha val="43137"/>
                    </a:srgbClr>
                  </a:outerShdw>
                </a:effectLst>
              </a:rPr>
              <a:t>atıkaları</a:t>
            </a:r>
            <a:r>
              <a:rPr lang="tr-TR" dirty="0">
                <a:effectLst>
                  <a:outerShdw blurRad="38100" dist="38100" dir="2700000" algn="tl">
                    <a:srgbClr val="000000">
                      <a:alpha val="43137"/>
                    </a:srgbClr>
                  </a:outerShdw>
                </a:effectLst>
              </a:rPr>
              <a:t> ile suya karışan kirlilik </a:t>
            </a:r>
            <a:r>
              <a:rPr lang="tr-TR" dirty="0" err="1">
                <a:effectLst>
                  <a:outerShdw blurRad="38100" dist="38100" dir="2700000" algn="tl">
                    <a:srgbClr val="000000">
                      <a:alpha val="43137"/>
                    </a:srgbClr>
                  </a:outerShdw>
                </a:effectLst>
              </a:rPr>
              <a:t>Gowanus</a:t>
            </a:r>
            <a:r>
              <a:rPr lang="tr-TR" dirty="0">
                <a:effectLst>
                  <a:outerShdw blurRad="38100" dist="38100" dir="2700000" algn="tl">
                    <a:srgbClr val="000000">
                      <a:alpha val="43137"/>
                    </a:srgbClr>
                  </a:outerShdw>
                </a:effectLst>
              </a:rPr>
              <a:t> Liman’ından New York </a:t>
            </a:r>
            <a:r>
              <a:rPr lang="tr-TR" dirty="0" err="1">
                <a:effectLst>
                  <a:outerShdw blurRad="38100" dist="38100" dir="2700000" algn="tl">
                    <a:srgbClr val="000000">
                      <a:alpha val="43137"/>
                    </a:srgbClr>
                  </a:outerShdw>
                </a:effectLst>
              </a:rPr>
              <a:t>Harbur</a:t>
            </a:r>
            <a:r>
              <a:rPr lang="tr-TR" dirty="0">
                <a:effectLst>
                  <a:outerShdw blurRad="38100" dist="38100" dir="2700000" algn="tl">
                    <a:srgbClr val="000000">
                      <a:alpha val="43137"/>
                    </a:srgbClr>
                  </a:outerShdw>
                </a:effectLst>
              </a:rPr>
              <a:t> bölgesine dek ,1.8 mil (2.9 km) boyunca uzanan kanalın tamamına yayılmıştır.</a:t>
            </a:r>
          </a:p>
        </p:txBody>
      </p:sp>
    </p:spTree>
    <p:extLst>
      <p:ext uri="{BB962C8B-B14F-4D97-AF65-F5344CB8AC3E}">
        <p14:creationId xmlns:p14="http://schemas.microsoft.com/office/powerpoint/2010/main" val="1524734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 xmlns:a16="http://schemas.microsoft.com/office/drawing/2014/main" id="{80BCB972-E09D-4767-9128-903117EB9E5D}"/>
              </a:ext>
            </a:extLst>
          </p:cNvPr>
          <p:cNvPicPr>
            <a:picLocks noChangeAspect="1"/>
          </p:cNvPicPr>
          <p:nvPr/>
        </p:nvPicPr>
        <p:blipFill rotWithShape="1">
          <a:blip r:embed="rId2"/>
          <a:srcRect t="15413"/>
          <a:stretch/>
        </p:blipFill>
        <p:spPr>
          <a:xfrm>
            <a:off x="20" y="10"/>
            <a:ext cx="12191980" cy="6857990"/>
          </a:xfrm>
          <a:prstGeom prst="rect">
            <a:avLst/>
          </a:prstGeom>
        </p:spPr>
      </p:pic>
      <p:sp>
        <p:nvSpPr>
          <p:cNvPr id="12" name="Metin kutusu 11">
            <a:extLst>
              <a:ext uri="{FF2B5EF4-FFF2-40B4-BE49-F238E27FC236}">
                <a16:creationId xmlns="" xmlns:a16="http://schemas.microsoft.com/office/drawing/2014/main" id="{FFDC8F60-C8A9-49BE-9D61-ADFD1CDE2EEA}"/>
              </a:ext>
            </a:extLst>
          </p:cNvPr>
          <p:cNvSpPr txBox="1"/>
          <p:nvPr/>
        </p:nvSpPr>
        <p:spPr>
          <a:xfrm>
            <a:off x="-20" y="0"/>
            <a:ext cx="12192000" cy="461665"/>
          </a:xfrm>
          <a:prstGeom prst="rect">
            <a:avLst/>
          </a:prstGeom>
          <a:blipFill dpi="0" rotWithShape="1">
            <a:blip r:embed="rId3">
              <a:alphaModFix amt="50000"/>
            </a:blip>
            <a:srcRect/>
            <a:tile tx="0" ty="0" sx="100000" sy="100000" flip="none" algn="tl"/>
          </a:blipFill>
        </p:spPr>
        <p:txBody>
          <a:bodyPr wrap="square" rtlCol="0" anchor="ctr">
            <a:spAutoFit/>
          </a:bodyPr>
          <a:lstStyle/>
          <a:p>
            <a:pPr algn="just"/>
            <a:r>
              <a:rPr lang="tr-TR" sz="2400" dirty="0" err="1">
                <a:effectLst>
                  <a:outerShdw blurRad="38100" dist="38100" dir="2700000" algn="tl">
                    <a:srgbClr val="000000">
                      <a:alpha val="43137"/>
                    </a:srgbClr>
                  </a:outerShdw>
                </a:effectLst>
              </a:rPr>
              <a:t>Brooklyn'in</a:t>
            </a:r>
            <a:r>
              <a:rPr lang="tr-TR" sz="2400" dirty="0">
                <a:effectLst>
                  <a:outerShdw blurRad="38100" dist="38100" dir="2700000" algn="tl">
                    <a:srgbClr val="000000">
                      <a:alpha val="43137"/>
                    </a:srgbClr>
                  </a:outerShdw>
                </a:effectLst>
              </a:rPr>
              <a:t> </a:t>
            </a:r>
            <a:r>
              <a:rPr lang="tr-TR" sz="2400" dirty="0" err="1">
                <a:effectLst>
                  <a:outerShdw blurRad="38100" dist="38100" dir="2700000" algn="tl">
                    <a:srgbClr val="000000">
                      <a:alpha val="43137"/>
                    </a:srgbClr>
                  </a:outerShdw>
                </a:effectLst>
              </a:rPr>
              <a:t>Gowanus</a:t>
            </a:r>
            <a:r>
              <a:rPr lang="tr-TR" sz="2400" dirty="0">
                <a:effectLst>
                  <a:outerShdw blurRad="38100" dist="38100" dir="2700000" algn="tl">
                    <a:srgbClr val="000000">
                      <a:alpha val="43137"/>
                    </a:srgbClr>
                  </a:outerShdw>
                </a:effectLst>
              </a:rPr>
              <a:t> Kanalı'nda yüzmekte zorlanan yaralı bir yunus, Ocak 2013.</a:t>
            </a:r>
          </a:p>
        </p:txBody>
      </p:sp>
      <p:sp>
        <p:nvSpPr>
          <p:cNvPr id="2" name="Dikdörtgen 1">
            <a:extLst>
              <a:ext uri="{FF2B5EF4-FFF2-40B4-BE49-F238E27FC236}">
                <a16:creationId xmlns="" xmlns:a16="http://schemas.microsoft.com/office/drawing/2014/main" id="{1017D348-E33D-4CE1-9F0C-C0203F4D2CCA}"/>
              </a:ext>
            </a:extLst>
          </p:cNvPr>
          <p:cNvSpPr/>
          <p:nvPr/>
        </p:nvSpPr>
        <p:spPr>
          <a:xfrm>
            <a:off x="6892031" y="6610194"/>
            <a:ext cx="6096000" cy="276999"/>
          </a:xfrm>
          <a:prstGeom prst="rect">
            <a:avLst/>
          </a:prstGeom>
        </p:spPr>
        <p:txBody>
          <a:bodyPr>
            <a:spAutoFit/>
          </a:bodyPr>
          <a:lstStyle/>
          <a:p>
            <a:r>
              <a:rPr lang="tr-TR" sz="1200" dirty="0"/>
              <a:t>https://www.trthaber.com/haber/dunya/yunusun-hazin-sonu-72388.html</a:t>
            </a:r>
          </a:p>
        </p:txBody>
      </p:sp>
    </p:spTree>
    <p:extLst>
      <p:ext uri="{BB962C8B-B14F-4D97-AF65-F5344CB8AC3E}">
        <p14:creationId xmlns:p14="http://schemas.microsoft.com/office/powerpoint/2010/main" val="7286998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ahta Yazı">
  <a:themeElements>
    <a:clrScheme name="Tahta Yazı">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ahta Yazı">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ahta Yazı">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127</TotalTime>
  <Words>837</Words>
  <Application>Microsoft Office PowerPoint</Application>
  <PresentationFormat>Özel</PresentationFormat>
  <Paragraphs>79</Paragraphs>
  <Slides>33</Slides>
  <Notes>0</Notes>
  <HiddenSlides>0</HiddenSlides>
  <MMClips>0</MMClips>
  <ScaleCrop>false</ScaleCrop>
  <HeadingPairs>
    <vt:vector size="4" baseType="variant">
      <vt:variant>
        <vt:lpstr>Tema</vt:lpstr>
      </vt:variant>
      <vt:variant>
        <vt:i4>1</vt:i4>
      </vt:variant>
      <vt:variant>
        <vt:lpstr>Slayt Başlıkları</vt:lpstr>
      </vt:variant>
      <vt:variant>
        <vt:i4>33</vt:i4>
      </vt:variant>
    </vt:vector>
  </HeadingPairs>
  <TitlesOfParts>
    <vt:vector size="34" baseType="lpstr">
      <vt:lpstr>Tahta Yazı</vt:lpstr>
      <vt:lpstr>BROOKLYN’DE GOWANUS KANAL ALANININ YENİLENMESİ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Gowanus Kanalı Sünger Parkı</vt:lpstr>
      <vt:lpstr>Gowanus Kanalı Sünger Parkı master planı</vt:lpstr>
      <vt:lpstr>Gowanus Kanalı Sünger Parkı proje detayları</vt:lpstr>
      <vt:lpstr>Gowanus Kanalı Sünger Parkı tasarım hedefleri</vt:lpstr>
      <vt:lpstr>Gowanus Kanalı Sünger Parkı tasarım hedefleri</vt:lpstr>
      <vt:lpstr>Gowanus Kanalı Sünger Parkı tasarım hedefleri</vt:lpstr>
      <vt:lpstr>yöntem</vt:lpstr>
      <vt:lpstr>PowerPoint Sunusu</vt:lpstr>
      <vt:lpstr>Bio filtrasyon (BİOSWALES) TEKNİĞİ</vt:lpstr>
      <vt:lpstr>SÜNGER PARK’IN KESİT VE 3 BOYUT GÖRÜNÜŞ ÇİZİMLERİ</vt:lpstr>
      <vt:lpstr>PowerPoint Sunusu</vt:lpstr>
      <vt:lpstr>PowerPoint Sunusu</vt:lpstr>
      <vt:lpstr>PowerPoint Sunusu</vt:lpstr>
      <vt:lpstr>PowerPoint Sunusu</vt:lpstr>
      <vt:lpstr>PowerPoint Sunusu</vt:lpstr>
      <vt:lpstr>SÜNGER PARK’DA KULLANILAN BİTKİLER</vt:lpstr>
      <vt:lpstr>SÜNGER PARK’DA KULLANILAN BİTKİLER</vt:lpstr>
      <vt:lpstr>PowerPoint Sunusu</vt:lpstr>
      <vt:lpstr>PowerPoint Sunusu</vt:lpstr>
      <vt:lpstr>PowerPoint Sunusu</vt:lpstr>
      <vt:lpstr>Sonuç:</vt:lpstr>
      <vt:lpstr>KAYNAKlar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BROOKLYN’DE GOWANUS KANAL ALANININ YENİLENMESİ</dc:title>
  <dc:creator>aleyna çolak</dc:creator>
  <cp:lastModifiedBy>Windows Kullanıcısı</cp:lastModifiedBy>
  <cp:revision>17</cp:revision>
  <dcterms:created xsi:type="dcterms:W3CDTF">2019-05-27T19:12:27Z</dcterms:created>
  <dcterms:modified xsi:type="dcterms:W3CDTF">2020-08-20T12:33:11Z</dcterms:modified>
</cp:coreProperties>
</file>